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9"/>
  </p:handoutMasterIdLst>
  <p:sldIdLst>
    <p:sldId id="323" r:id="rId2"/>
    <p:sldId id="310" r:id="rId3"/>
    <p:sldId id="372" r:id="rId4"/>
    <p:sldId id="309" r:id="rId5"/>
    <p:sldId id="350" r:id="rId6"/>
    <p:sldId id="324" r:id="rId7"/>
    <p:sldId id="387" r:id="rId8"/>
    <p:sldId id="392" r:id="rId9"/>
    <p:sldId id="393" r:id="rId10"/>
    <p:sldId id="388" r:id="rId11"/>
    <p:sldId id="342" r:id="rId12"/>
    <p:sldId id="263" r:id="rId13"/>
    <p:sldId id="402" r:id="rId14"/>
    <p:sldId id="367" r:id="rId15"/>
    <p:sldId id="391" r:id="rId16"/>
    <p:sldId id="338" r:id="rId17"/>
    <p:sldId id="311" r:id="rId18"/>
    <p:sldId id="332" r:id="rId19"/>
    <p:sldId id="354" r:id="rId20"/>
    <p:sldId id="366" r:id="rId21"/>
    <p:sldId id="319" r:id="rId22"/>
    <p:sldId id="320" r:id="rId23"/>
    <p:sldId id="353" r:id="rId24"/>
    <p:sldId id="330" r:id="rId25"/>
    <p:sldId id="331" r:id="rId26"/>
    <p:sldId id="329" r:id="rId27"/>
    <p:sldId id="351" r:id="rId28"/>
    <p:sldId id="357" r:id="rId29"/>
    <p:sldId id="358" r:id="rId30"/>
    <p:sldId id="378" r:id="rId31"/>
    <p:sldId id="399" r:id="rId32"/>
    <p:sldId id="409" r:id="rId33"/>
    <p:sldId id="327" r:id="rId34"/>
    <p:sldId id="364" r:id="rId35"/>
    <p:sldId id="321" r:id="rId36"/>
    <p:sldId id="404" r:id="rId37"/>
    <p:sldId id="403" r:id="rId38"/>
    <p:sldId id="405" r:id="rId39"/>
    <p:sldId id="406" r:id="rId40"/>
    <p:sldId id="407" r:id="rId41"/>
    <p:sldId id="368" r:id="rId42"/>
    <p:sldId id="380" r:id="rId43"/>
    <p:sldId id="390" r:id="rId44"/>
    <p:sldId id="400" r:id="rId45"/>
    <p:sldId id="408" r:id="rId46"/>
    <p:sldId id="401" r:id="rId47"/>
    <p:sldId id="344" r:id="rId48"/>
    <p:sldId id="348" r:id="rId49"/>
    <p:sldId id="371" r:id="rId50"/>
    <p:sldId id="394" r:id="rId51"/>
    <p:sldId id="395" r:id="rId52"/>
    <p:sldId id="374" r:id="rId53"/>
    <p:sldId id="370" r:id="rId54"/>
    <p:sldId id="396" r:id="rId55"/>
    <p:sldId id="373" r:id="rId56"/>
    <p:sldId id="369" r:id="rId57"/>
    <p:sldId id="37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6552"/>
    <a:srgbClr val="DEEF3B"/>
    <a:srgbClr val="FF5050"/>
    <a:srgbClr val="902846"/>
    <a:srgbClr val="883446"/>
    <a:srgbClr val="C53B3E"/>
    <a:srgbClr val="8A5486"/>
    <a:srgbClr val="ECB2D5"/>
    <a:srgbClr val="934B57"/>
    <a:srgbClr val="A3151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86389" autoAdjust="0"/>
  </p:normalViewPr>
  <p:slideViewPr>
    <p:cSldViewPr>
      <p:cViewPr varScale="1">
        <p:scale>
          <a:sx n="69" d="100"/>
          <a:sy n="69" d="100"/>
        </p:scale>
        <p:origin x="-13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5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5F6B5-E331-4827-B19F-E3A316F46E49}" type="datetimeFigureOut">
              <a:rPr lang="uk-UA" smtClean="0"/>
              <a:pPr/>
              <a:t>05.02.2026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2E334-FBCD-49D9-A182-42C607A2D3D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1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18.jpe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ЕЙТИНГОВА ОЦІНКА РОБОТИ ВИКЛАДАЧА - Методкабінет ВСП Горохівський фаховий  коледж ЛНУП"/>
          <p:cNvPicPr/>
          <p:nvPr/>
        </p:nvPicPr>
        <p:blipFill>
          <a:blip r:embed="rId3" cstate="print">
            <a:lum bright="10000"/>
          </a:blip>
          <a:srcRect l="9938" r="11802"/>
          <a:stretch>
            <a:fillRect/>
          </a:stretch>
        </p:blipFill>
        <p:spPr bwMode="auto">
          <a:xfrm>
            <a:off x="4211960" y="3429000"/>
            <a:ext cx="493204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4048" y="398274"/>
            <a:ext cx="38884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latin typeface="+mj-lt"/>
                <a:ea typeface="+mj-ea"/>
                <a:cs typeface="+mj-cs"/>
              </a:rPr>
              <a:t>ЗАСІДАННЯ ВЧЕНОЇ РАДИ </a:t>
            </a:r>
          </a:p>
          <a:p>
            <a:r>
              <a:rPr lang="uk-UA" sz="2800" b="1" i="1" dirty="0" smtClean="0">
                <a:latin typeface="+mj-lt"/>
                <a:ea typeface="+mj-ea"/>
                <a:cs typeface="+mj-cs"/>
              </a:rPr>
              <a:t> </a:t>
            </a:r>
            <a:r>
              <a:rPr lang="uk-UA" sz="3600" b="1" i="1" dirty="0" smtClean="0">
                <a:latin typeface="+mj-lt"/>
                <a:ea typeface="+mj-ea"/>
                <a:cs typeface="+mj-cs"/>
              </a:rPr>
              <a:t/>
            </a:r>
            <a:br>
              <a:rPr lang="uk-UA" sz="3600" b="1" i="1" dirty="0" smtClean="0">
                <a:latin typeface="+mj-lt"/>
                <a:ea typeface="+mj-ea"/>
                <a:cs typeface="+mj-cs"/>
              </a:rPr>
            </a:br>
            <a:endParaRPr lang="uk-UA" sz="3600" b="1" i="1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435280" cy="360040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ПРО РЕЗУЛЬТАТИ </a:t>
            </a:r>
            <a:br>
              <a:rPr lang="uk-UA" sz="3600" b="1" dirty="0" smtClean="0"/>
            </a:br>
            <a:r>
              <a:rPr lang="uk-UA" sz="3600" b="1" dirty="0" smtClean="0"/>
              <a:t>НАУКОВОЇ ДІЯЛЬНОСТІ ТА ПІДСУМКИ РЕЙТИНГОВОГО ОЦІНЮВАННЯ </a:t>
            </a:r>
            <a:br>
              <a:rPr lang="uk-UA" sz="3600" b="1" dirty="0" smtClean="0"/>
            </a:br>
            <a:r>
              <a:rPr lang="uk-UA" sz="3600" b="1" dirty="0" smtClean="0"/>
              <a:t>НАУКОВО-ПЕДАГОГІЧНИХ ПРАЦІВНИКІВ за 2024-2025 н. р. 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8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188640"/>
            <a:ext cx="2674579" cy="936104"/>
          </a:xfrm>
          <a:prstGeom prst="rect">
            <a:avLst/>
          </a:prstGeom>
          <a:noFill/>
        </p:spPr>
      </p:pic>
      <p:pic>
        <p:nvPicPr>
          <p:cNvPr id="61441" name="Picture 1" descr="C:\Users\Наукова  Частина\Downloads\Збірники 24-25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467544" y="3861048"/>
            <a:ext cx="4211723" cy="2979712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9;p12"/>
          <p:cNvSpPr txBox="1">
            <a:spLocks/>
          </p:cNvSpPr>
          <p:nvPr/>
        </p:nvSpPr>
        <p:spPr>
          <a:xfrm>
            <a:off x="179512" y="260648"/>
            <a:ext cx="8208912" cy="1216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ДОГОВОРИ ПРО СПІВРОБІТНИЦТВО ТА </a:t>
            </a:r>
            <a:br>
              <a:rPr kumimoji="0" lang="ru-RU" sz="3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</a:br>
            <a:r>
              <a:rPr kumimoji="0" lang="ru-RU" sz="3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НАУКОВЕ ПАРТНЕРСТВО (2024-2025</a:t>
            </a:r>
            <a:r>
              <a:rPr kumimoji="0" lang="ru-RU" sz="3600" b="1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н.р.</a:t>
            </a:r>
            <a:r>
              <a:rPr kumimoji="0" lang="ru-RU" sz="3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)</a:t>
            </a:r>
            <a:r>
              <a:rPr kumimoji="0" 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 Antiqua" pitchFamily="18" charset="0"/>
                <a:ea typeface="Arial"/>
                <a:cs typeface="Arial"/>
                <a:sym typeface="Arial"/>
              </a:rPr>
              <a:t/>
            </a:r>
            <a:br>
              <a:rPr kumimoji="0" 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 Antiqua" pitchFamily="18" charset="0"/>
                <a:ea typeface="Arial"/>
                <a:cs typeface="Arial"/>
                <a:sym typeface="Arial"/>
              </a:rPr>
            </a:br>
            <a:endParaRPr kumimoji="0" lang="ru-RU" sz="3200" b="0" i="1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Текст 22"/>
          <p:cNvSpPr txBox="1">
            <a:spLocks/>
          </p:cNvSpPr>
          <p:nvPr/>
        </p:nvSpPr>
        <p:spPr>
          <a:xfrm>
            <a:off x="-36512" y="1340768"/>
            <a:ext cx="9180512" cy="551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85800" lvl="0" indent="-4572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1. Інститут педагогіки Національної академії педагогічних наук України;</a:t>
            </a:r>
          </a:p>
          <a:p>
            <a:pPr marL="685800" lvl="0" indent="-4572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2.</a:t>
            </a: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ru-RU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Комунальний заклад «Харківська гуманітарно-педагогічна академія»  Харківської обласної ради</a:t>
            </a: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;</a:t>
            </a:r>
          </a:p>
          <a:p>
            <a:pPr marL="685800" lvl="0" indent="-4572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3. Комунальний заклад вищої освіти «Дніпропетровська академія неперервної освіти» Дніпропетровської обласної ради;</a:t>
            </a:r>
          </a:p>
          <a:p>
            <a:pPr marL="685800" lvl="0" indent="-4572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4. Львівська національна музична академія ім. Миколи Лисенка;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5. </a:t>
            </a: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Мелітопольський державний педагогічний університет імені Богдана Хмельницького;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6. Національний університет водного господарства та природокористування;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7. </a:t>
            </a:r>
            <a:r>
              <a:rPr lang="ru-RU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Національний університет «Львівська політехніка»;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8. Навчально-реабілітаційний заклад вищої освіти «Кам’янець-Подільський державний інститут» </a:t>
            </a:r>
            <a:r>
              <a:rPr lang="ru-RU" sz="1900" b="1" i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(меморандум);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9. Університет Григорія Сковороди в Переяславі;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10. Хмельницький національний університет;</a:t>
            </a:r>
          </a:p>
          <a:p>
            <a:pPr marL="571500" lvl="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11. Волинський педагогічний фаховий коледж імені Агатангела Кримського Волинської обласної ради</a:t>
            </a:r>
            <a:r>
              <a:rPr lang="ru-RU" sz="19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556792"/>
            <a:ext cx="633670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Google Shape;189;p12"/>
          <p:cNvSpPr txBox="1">
            <a:spLocks/>
          </p:cNvSpPr>
          <p:nvPr/>
        </p:nvSpPr>
        <p:spPr>
          <a:xfrm>
            <a:off x="251520" y="628098"/>
            <a:ext cx="8208912" cy="1216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ДОГОВОРИ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(</a:t>
            </a:r>
            <a:r>
              <a:rPr kumimoji="0" lang="ru-RU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продовження</a:t>
            </a: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  <a:r>
              <a:rPr kumimoji="0" lang="ru-RU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співробітництва</a:t>
            </a: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)</a:t>
            </a:r>
            <a:r>
              <a:rPr kumimoji="0" lang="ru-RU" sz="3600" b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  <a:r>
              <a:rPr kumimoji="0" 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 Antiqua" pitchFamily="18" charset="0"/>
                <a:ea typeface="Arial"/>
                <a:cs typeface="Arial"/>
                <a:sym typeface="Arial"/>
              </a:rPr>
              <a:t/>
            </a:r>
            <a:br>
              <a:rPr kumimoji="0" 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 Antiqua" pitchFamily="18" charset="0"/>
                <a:ea typeface="Arial"/>
                <a:cs typeface="Arial"/>
                <a:sym typeface="Arial"/>
              </a:rPr>
            </a:br>
            <a:endParaRPr kumimoji="0" lang="ru-RU" sz="3200" b="0" i="1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Текст 22"/>
          <p:cNvSpPr txBox="1">
            <a:spLocks/>
          </p:cNvSpPr>
          <p:nvPr/>
        </p:nvSpPr>
        <p:spPr>
          <a:xfrm>
            <a:off x="-36512" y="1340768"/>
            <a:ext cx="9180512" cy="5976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85800" lvl="0" indent="-4572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1. Дрогобицький державний педагогічний університет                    імені Івана Франка</a:t>
            </a:r>
            <a:r>
              <a:rPr lang="ru-RU" sz="2200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2. </a:t>
            </a:r>
            <a:r>
              <a:rPr lang="uk-UA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Житомирський державний університет імені Івана Франка;</a:t>
            </a:r>
            <a:endParaRPr lang="ru-RU" sz="2200" b="1" noProof="1" smtClean="0">
              <a:latin typeface="Book Antiqua" pitchFamily="18" charset="0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3. Національний університет «Львівська політехніка»</a:t>
            </a:r>
            <a:r>
              <a:rPr lang="ru-RU" sz="2200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;</a:t>
            </a:r>
            <a:endParaRPr lang="ru-RU" sz="2200" b="1" noProof="1" smtClean="0">
              <a:latin typeface="Book Antiqua" pitchFamily="18" charset="0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4. </a:t>
            </a:r>
            <a:r>
              <a:rPr lang="uk-UA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Національний університет «Чернігівський колегіум»                            імені Тараса Шевченка; </a:t>
            </a:r>
            <a:endParaRPr lang="ru-RU" sz="2200" b="1" noProof="1" smtClean="0">
              <a:latin typeface="Book Antiqua" pitchFamily="18" charset="0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5. Прикарпатський національний університет імені Василя Стефаника</a:t>
            </a:r>
            <a:r>
              <a:rPr lang="ru-RU" sz="2200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6. </a:t>
            </a:r>
            <a:r>
              <a:rPr lang="ru-RU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Рівненський державний гуманітарний університет;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ru-RU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7. Тернопільський національний педагогічний університет імені Володимира Гнатюка;</a:t>
            </a: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r>
              <a:rPr lang="uk-UA" sz="2200" b="1" noProof="1" smtClean="0">
                <a:latin typeface="Book Antiqua" pitchFamily="18" charset="0"/>
                <a:ea typeface="Roboto Condensed Light"/>
                <a:cs typeface="Roboto Condensed Light"/>
                <a:sym typeface="Roboto Condensed Light"/>
              </a:rPr>
              <a:t>8. Хмельницька гуманітарно-педагогічна академія.</a:t>
            </a:r>
            <a:endParaRPr lang="ru-RU" sz="2200" b="1" noProof="1" smtClean="0">
              <a:latin typeface="Book Antiqua" pitchFamily="18" charset="0"/>
              <a:ea typeface="Roboto Condensed Light"/>
              <a:cs typeface="Roboto Condensed Light"/>
              <a:sym typeface="Roboto Condensed Light"/>
            </a:endParaRPr>
          </a:p>
          <a:p>
            <a:pPr marL="571500" lvl="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endParaRPr lang="ru-RU" sz="2000" noProof="1" smtClean="0">
              <a:latin typeface="Book Antiqua" pitchFamily="18" charset="0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lnSpc>
                <a:spcPct val="110000"/>
              </a:lnSpc>
              <a:buClr>
                <a:schemeClr val="accent4"/>
              </a:buClr>
              <a:buSzPts val="1300"/>
              <a:defRPr/>
            </a:pPr>
            <a:endParaRPr lang="ru-RU" sz="2000" b="1" noProof="1" smtClean="0">
              <a:latin typeface="Book Antiqua" pitchFamily="18" charset="0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7293496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>НАУКОВІ КОНФЕРЕНЦІЇ </a:t>
            </a:r>
            <a:endParaRPr lang="uk-UA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95536" y="1099485"/>
            <a:ext cx="820891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Упродовж 2024-2025 навчального року Академія виступала організатором та співорганізатором ряду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наукових конференцій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серед яких:</a:t>
            </a:r>
          </a:p>
          <a:p>
            <a:pPr fontAlgn="ctr">
              <a:buFont typeface="Arial" pitchFamily="34" charset="0"/>
              <a:buChar char="•"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ІІ Міжнародна наукова конференція «</a:t>
            </a:r>
            <a:r>
              <a:rPr lang="uk-UA" sz="2000" b="1" dirty="0" err="1" smtClean="0">
                <a:latin typeface="Arial" pitchFamily="34" charset="0"/>
                <a:cs typeface="Arial" pitchFamily="34" charset="0"/>
              </a:rPr>
              <a:t>Бессерівські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природознавчі студії» 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(24-25 вересня 2024 р.);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ІХ Всеукраїнська науково-практична конференція «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Litteris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et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artibus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нові горизонти» 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(31 жовтня 2024 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ІІ Всеукраїнська науково-практична конференція «Сучасний стан та перспективи розвитку освіти: теорія, практика, інновації» 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(11 листопада 2024 р.);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Х 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Всеукраїнська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науково-практична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онлайн-конференція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Медико-біологічні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проблеми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фізичного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виховання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різних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груп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населення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(14-15 листопада 2024 р.);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Всеукраїнські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наукові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онлайн-читання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Письменник і національний спротив…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(до 120-річчя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дня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народження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Уласа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Самчука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та 90-річчя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дня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народження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Галини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Гордасевич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(20 лютого 2025 р., 31 </a:t>
            </a:r>
            <a:r>
              <a:rPr lang="ru-RU" sz="2000" i="1" dirty="0" err="1" smtClean="0">
                <a:latin typeface="Arial" pitchFamily="34" charset="0"/>
                <a:cs typeface="Arial" pitchFamily="34" charset="0"/>
              </a:rPr>
              <a:t>березня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2025 р.);</a:t>
            </a:r>
            <a:endParaRPr lang="uk-UA" sz="20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7293496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>НАУКОВІ КОНФЕРЕНЦІЇ </a:t>
            </a:r>
            <a:endParaRPr lang="uk-UA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95536" y="1807070"/>
            <a:ext cx="8208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ІІІ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Всеукраїнська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наукова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Інтернет-конференція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Актуальні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проблеми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технологічної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професійної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uk-UA" sz="2200" i="1" dirty="0" smtClean="0">
                <a:latin typeface="Arial" pitchFamily="34" charset="0"/>
                <a:cs typeface="Arial" pitchFamily="34" charset="0"/>
              </a:rPr>
              <a:t>29 травня 2025 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 Кременецькі педагогічні читання з міжнародною участю </a:t>
            </a:r>
            <a:r>
              <a:rPr lang="uk-UA" sz="2200" i="1" dirty="0" smtClean="0">
                <a:latin typeface="Arial" pitchFamily="34" charset="0"/>
                <a:cs typeface="Arial" pitchFamily="34" charset="0"/>
              </a:rPr>
              <a:t>(3-4 квітня 2025 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ХХІ звітна науково-практична конференція професорсько-викладацького складу КОГПА за 2024 р. </a:t>
            </a:r>
          </a:p>
          <a:p>
            <a:pPr fontAlgn="base"/>
            <a:r>
              <a:rPr lang="uk-UA" sz="2200" i="1" dirty="0" smtClean="0">
                <a:latin typeface="Arial" pitchFamily="34" charset="0"/>
                <a:cs typeface="Arial" pitchFamily="34" charset="0"/>
              </a:rPr>
              <a:t>(14 травня 2025 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 Х науково-практична конференція «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Kremenets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sciense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: open air, </a:t>
            </a: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або Наука в кросівках» </a:t>
            </a:r>
            <a:r>
              <a:rPr lang="uk-UA" sz="2200" i="1" dirty="0" smtClean="0">
                <a:latin typeface="Arial" pitchFamily="34" charset="0"/>
                <a:cs typeface="Arial" pitchFamily="34" charset="0"/>
              </a:rPr>
              <a:t>(28 травня 2025 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 ХХІ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студентська науково-практична конференція «Актуальні проблеми сьогодення очима молоді» </a:t>
            </a:r>
          </a:p>
          <a:p>
            <a:pPr fontAlgn="base"/>
            <a:r>
              <a:rPr lang="uk-UA" sz="2200" i="1" dirty="0" smtClean="0">
                <a:latin typeface="Arial" pitchFamily="34" charset="0"/>
                <a:cs typeface="Arial" pitchFamily="34" charset="0"/>
              </a:rPr>
              <a:t>(07 травня 2025 р.).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dk"/>
          <p:cNvPicPr/>
          <p:nvPr/>
        </p:nvPicPr>
        <p:blipFill>
          <a:blip r:embed="rId2" cstate="print"/>
          <a:srcRect t="3685" r="4396" b="11568"/>
          <a:stretch>
            <a:fillRect/>
          </a:stretch>
        </p:blipFill>
        <p:spPr bwMode="auto">
          <a:xfrm>
            <a:off x="2699792" y="2204864"/>
            <a:ext cx="62646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AutoShape 2" descr="Україна польща картинки, стокові Україна польща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9144000" cy="1656184"/>
          </a:xfrm>
          <a:prstGeom prst="rect">
            <a:avLst/>
          </a:prstGeom>
          <a:solidFill>
            <a:srgbClr val="ECB2D5"/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ХХІ</a:t>
            </a:r>
            <a:r>
              <a:rPr lang="en-US" sz="2800" b="1" dirty="0" smtClean="0">
                <a:solidFill>
                  <a:schemeClr val="tx1"/>
                </a:solidFill>
              </a:rPr>
              <a:t>V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Міжнародний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літературно-мистецький</a:t>
            </a:r>
            <a:r>
              <a:rPr lang="ru-RU" sz="2800" b="1" dirty="0" smtClean="0">
                <a:solidFill>
                  <a:schemeClr val="tx1"/>
                </a:solidFill>
              </a:rPr>
              <a:t> форум</a:t>
            </a:r>
            <a:endParaRPr kumimoji="0" lang="uk-UA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156" name="Picture 4" descr="Викладачі ТНПУ взяли участь у ХХІV Українсько-польському літературно-мистецько-історичному форумі «Діалог двох культур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3933056"/>
            <a:ext cx="3528392" cy="211152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49157" name="Picture 5" descr="C:\Users\Наукова  Частина\Desktop\Завідувач кафедри української мови та славістики Тетяна Пилипівна Вільчинська та дек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1340768"/>
            <a:ext cx="4032448" cy="1842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152128"/>
          </a:xfr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XXXVII </a:t>
            </a:r>
            <a:r>
              <a:rPr lang="ru-RU" sz="2800" b="1" dirty="0" err="1" smtClean="0">
                <a:solidFill>
                  <a:schemeClr val="tx1"/>
                </a:solidFill>
              </a:rPr>
              <a:t>Зліт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Європейської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родини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шкіл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err="1" smtClean="0">
                <a:solidFill>
                  <a:schemeClr val="tx1"/>
                </a:solidFill>
              </a:rPr>
              <a:t>ім</a:t>
            </a:r>
            <a:r>
              <a:rPr lang="ru-RU" sz="2800" b="1" dirty="0" smtClean="0">
                <a:solidFill>
                  <a:schemeClr val="tx1"/>
                </a:solidFill>
              </a:rPr>
              <a:t>. </a:t>
            </a:r>
            <a:r>
              <a:rPr lang="ru-RU" sz="2800" b="1" dirty="0" err="1" smtClean="0">
                <a:solidFill>
                  <a:schemeClr val="tx1"/>
                </a:solidFill>
              </a:rPr>
              <a:t>Юліуша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Словацького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04248" y="188640"/>
            <a:ext cx="2007840" cy="8640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2024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5778" name="Picture 2" descr="p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6408712" cy="4400650"/>
          </a:xfrm>
          <a:prstGeom prst="rect">
            <a:avLst/>
          </a:prstGeom>
          <a:noFill/>
        </p:spPr>
      </p:pic>
      <p:pic>
        <p:nvPicPr>
          <p:cNvPr id="8" name="Рисунок 7" descr="C:\Users\Наукова  Частина\Desktop\982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556792"/>
            <a:ext cx="241176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Наукова  Частина\Desktop\863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429000"/>
            <a:ext cx="2304255" cy="320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80920" cy="1584176"/>
          </a:xfrm>
          <a:solidFill>
            <a:schemeClr val="accent1">
              <a:lumMod val="40000"/>
              <a:lumOff val="6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b="1" dirty="0" smtClean="0"/>
              <a:t>ХХХ зустріч студентів, магістрантів і аспірантів України та Польщі</a:t>
            </a:r>
            <a:r>
              <a:rPr lang="uk-UA" sz="2800" dirty="0" smtClean="0"/>
              <a:t> </a:t>
            </a:r>
            <a:r>
              <a:rPr lang="uk-UA" sz="2800" b="1" dirty="0" smtClean="0"/>
              <a:t>в рамках Міжнародного інтеграційного проекту</a:t>
            </a:r>
            <a:r>
              <a:rPr lang="uk-UA" sz="2800" dirty="0" smtClean="0"/>
              <a:t> «</a:t>
            </a:r>
            <a:r>
              <a:rPr lang="uk-UA" sz="2800" b="1" dirty="0" smtClean="0"/>
              <a:t>Школа відкритого розуму</a:t>
            </a:r>
            <a:r>
              <a:rPr lang="uk-UA" sz="2800" dirty="0" smtClean="0"/>
              <a:t>»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76256" y="1700808"/>
            <a:ext cx="2007840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2024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2780928"/>
            <a:ext cx="29158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Наукове керівництво досліджень здобувачів першого (бакалаврського) та другого (магістерського) рівнів вищої освіти у Академії  та Фахового коледжу </a:t>
            </a:r>
            <a:r>
              <a:rPr lang="uk-UA" sz="2000" b="1" dirty="0" smtClean="0">
                <a:solidFill>
                  <a:srgbClr val="FF0000"/>
                </a:solidFill>
              </a:rPr>
              <a:t> </a:t>
            </a:r>
            <a:r>
              <a:rPr lang="uk-UA" sz="2000" b="1" dirty="0" smtClean="0"/>
              <a:t>здійснювала кандидат філологічних наук, доцент </a:t>
            </a:r>
          </a:p>
          <a:p>
            <a:r>
              <a:rPr lang="uk-UA" sz="2000" b="1" dirty="0" smtClean="0"/>
              <a:t>ОЛЕНА ПАСІЧНИК</a:t>
            </a:r>
          </a:p>
        </p:txBody>
      </p:sp>
      <p:pic>
        <p:nvPicPr>
          <p:cNvPr id="6" name="Рисунок 5" descr="svr"/>
          <p:cNvPicPr/>
          <p:nvPr/>
        </p:nvPicPr>
        <p:blipFill>
          <a:blip r:embed="rId2" cstate="print"/>
          <a:srcRect l="2381" t="7193" r="5952" b="8293"/>
          <a:stretch>
            <a:fillRect/>
          </a:stretch>
        </p:blipFill>
        <p:spPr bwMode="auto">
          <a:xfrm>
            <a:off x="107504" y="2564904"/>
            <a:ext cx="604867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88640"/>
            <a:ext cx="7344816" cy="1368152"/>
          </a:xfr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ІІ </a:t>
            </a:r>
            <a:r>
              <a:rPr lang="ru-RU" sz="3200" b="1" dirty="0" err="1" smtClean="0">
                <a:solidFill>
                  <a:schemeClr val="tx1"/>
                </a:solidFill>
              </a:rPr>
              <a:t>Міжнародна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наукова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конференція</a:t>
            </a:r>
            <a:r>
              <a:rPr lang="ru-RU" sz="3200" b="1" dirty="0" smtClean="0">
                <a:solidFill>
                  <a:schemeClr val="tx1"/>
                </a:solidFill>
              </a:rPr>
              <a:t> «</a:t>
            </a:r>
            <a:r>
              <a:rPr lang="ru-RU" sz="3200" b="1" dirty="0" err="1" smtClean="0">
                <a:solidFill>
                  <a:schemeClr val="tx1"/>
                </a:solidFill>
              </a:rPr>
              <a:t>Бессерівські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природознавчі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студії</a:t>
            </a:r>
            <a:r>
              <a:rPr lang="ru-RU" sz="3200" b="1" dirty="0" smtClean="0">
                <a:solidFill>
                  <a:schemeClr val="tx1"/>
                </a:solidFill>
              </a:rPr>
              <a:t>»</a:t>
            </a:r>
            <a:endParaRPr lang="uk-UA" sz="48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100664" y="764704"/>
            <a:ext cx="2007840" cy="8640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2024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C:\Users\Kafedra Biologia\Desktop\460924431_552247797313658_5360486217025238214_n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5472608" cy="3240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Рисунок 8" descr="C:\Users\Kafedra Biologia\Desktop\461392373_552248820646889_279044241447748218_n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05064"/>
            <a:ext cx="6192688" cy="2664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Рисунок 9" descr="C:\Users\Kafedra Biologia\Desktop\460924702_552249217313516_7171552810688872464_n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206684" cy="2448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2160240"/>
          </a:xfrm>
          <a:solidFill>
            <a:srgbClr val="902846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Всеукраїнські наукові </a:t>
            </a:r>
            <a:r>
              <a:rPr lang="uk-UA" sz="3600" b="1" dirty="0" err="1" smtClean="0">
                <a:solidFill>
                  <a:schemeClr val="bg1"/>
                </a:solidFill>
              </a:rPr>
              <a:t>онлайн-читання</a:t>
            </a:r>
            <a:r>
              <a:rPr lang="uk-UA" sz="3600" b="1" dirty="0" smtClean="0">
                <a:solidFill>
                  <a:schemeClr val="bg1"/>
                </a:solidFill>
              </a:rPr>
              <a:t> «Письменник і національний спротив… »</a:t>
            </a:r>
            <a:br>
              <a:rPr lang="uk-UA" sz="36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(до 120-річчя </a:t>
            </a:r>
            <a:r>
              <a:rPr lang="ru-RU" sz="2800" b="1" dirty="0" err="1" smtClean="0">
                <a:solidFill>
                  <a:schemeClr val="bg1"/>
                </a:solidFill>
              </a:rPr>
              <a:t>від</a:t>
            </a:r>
            <a:r>
              <a:rPr lang="ru-RU" sz="2800" b="1" dirty="0" smtClean="0">
                <a:solidFill>
                  <a:schemeClr val="bg1"/>
                </a:solidFill>
              </a:rPr>
              <a:t> дня </a:t>
            </a:r>
            <a:r>
              <a:rPr lang="ru-RU" sz="2800" b="1" dirty="0" err="1" smtClean="0">
                <a:solidFill>
                  <a:schemeClr val="bg1"/>
                </a:solidFill>
              </a:rPr>
              <a:t>народження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Уласа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Самчука</a:t>
            </a:r>
            <a:r>
              <a:rPr lang="ru-RU" sz="2800" b="1" dirty="0" smtClean="0">
                <a:solidFill>
                  <a:schemeClr val="bg1"/>
                </a:solidFill>
              </a:rPr>
              <a:t> та 90-річчя </a:t>
            </a:r>
            <a:r>
              <a:rPr lang="ru-RU" sz="2800" b="1" dirty="0" err="1" smtClean="0">
                <a:solidFill>
                  <a:schemeClr val="bg1"/>
                </a:solidFill>
              </a:rPr>
              <a:t>від</a:t>
            </a:r>
            <a:r>
              <a:rPr lang="ru-RU" sz="2800" b="1" dirty="0" smtClean="0">
                <a:solidFill>
                  <a:schemeClr val="bg1"/>
                </a:solidFill>
              </a:rPr>
              <a:t> дня </a:t>
            </a:r>
            <a:r>
              <a:rPr lang="ru-RU" sz="2800" b="1" dirty="0" err="1" smtClean="0">
                <a:solidFill>
                  <a:schemeClr val="bg1"/>
                </a:solidFill>
              </a:rPr>
              <a:t>народження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Галини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Гордасевич</a:t>
            </a:r>
            <a:r>
              <a:rPr lang="ru-RU" sz="2800" b="1" dirty="0" smtClean="0">
                <a:solidFill>
                  <a:schemeClr val="bg1"/>
                </a:solidFill>
              </a:rPr>
              <a:t>)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48130" name="AutoShape 2" descr="Україна польща картинки, стокові Україна польща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924" t="4611" r="1513" b="4890"/>
          <a:stretch>
            <a:fillRect/>
          </a:stretch>
        </p:blipFill>
        <p:spPr bwMode="auto">
          <a:xfrm rot="5400000">
            <a:off x="3995936" y="3140968"/>
            <a:ext cx="4176464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76256" y="2348880"/>
            <a:ext cx="2007840" cy="864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10100" t="28086" r="64325" b="8333"/>
          <a:stretch>
            <a:fillRect/>
          </a:stretch>
        </p:blipFill>
        <p:spPr bwMode="auto">
          <a:xfrm>
            <a:off x="1043608" y="2492896"/>
            <a:ext cx="2880320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7858" y="1772816"/>
            <a:ext cx="5210646" cy="3235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accent1">
              <a:lumMod val="40000"/>
              <a:lumOff val="6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1"/>
                </a:solidFill>
              </a:rPr>
              <a:t>Х </a:t>
            </a:r>
            <a:r>
              <a:rPr lang="ru-RU" sz="3000" b="1" dirty="0" err="1" smtClean="0">
                <a:solidFill>
                  <a:schemeClr val="tx1"/>
                </a:solidFill>
              </a:rPr>
              <a:t>Всеукраїнська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науково-практична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 err="1" smtClean="0">
                <a:solidFill>
                  <a:schemeClr val="tx1"/>
                </a:solidFill>
              </a:rPr>
              <a:t>онлайн-конференція</a:t>
            </a:r>
            <a:r>
              <a:rPr lang="ru-RU" sz="3000" b="1" dirty="0" smtClean="0">
                <a:solidFill>
                  <a:schemeClr val="tx1"/>
                </a:solidFill>
              </a:rPr>
              <a:t> «</a:t>
            </a:r>
            <a:r>
              <a:rPr lang="ru-RU" sz="3000" b="1" dirty="0" err="1" smtClean="0">
                <a:solidFill>
                  <a:schemeClr val="tx1"/>
                </a:solidFill>
              </a:rPr>
              <a:t>Медико-біологічні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проблеми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фізичного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різних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груп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населення</a:t>
            </a:r>
            <a:r>
              <a:rPr lang="ru-RU" sz="3000" b="1" dirty="0" smtClean="0">
                <a:solidFill>
                  <a:schemeClr val="tx1"/>
                </a:solidFill>
              </a:rPr>
              <a:t>»</a:t>
            </a:r>
            <a:endParaRPr lang="uk-UA" sz="30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55576" y="1844824"/>
            <a:ext cx="2007840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2024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84" name="Picture 4" descr="k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5437108" cy="316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6086" name="Picture 6" descr="k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5085184"/>
            <a:ext cx="2649874" cy="1594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9512" y="260648"/>
            <a:ext cx="8136904" cy="10527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Roboto Condensed" charset="0"/>
              <a:cs typeface="Roboto Condensed"/>
              <a:sym typeface="Roboto Condensed"/>
            </a:endParaRPr>
          </a:p>
          <a:p>
            <a:pPr lvl="0" algn="ctr">
              <a:buClr>
                <a:schemeClr val="lt1"/>
              </a:buClr>
              <a:buSzPts val="2000"/>
              <a:defRPr/>
            </a:pPr>
            <a:r>
              <a:rPr lang="uk-UA" sz="3600" b="1" kern="0" dirty="0" smtClean="0">
                <a:solidFill>
                  <a:schemeClr val="bg1"/>
                </a:solidFill>
                <a:latin typeface="Bookman Old Style" pitchFamily="18" charset="0"/>
                <a:ea typeface="Roboto Condensed" charset="0"/>
                <a:cs typeface="Roboto Condensed"/>
                <a:sym typeface="Roboto Condensed"/>
              </a:rPr>
              <a:t>КАДРОВ</a:t>
            </a:r>
            <a:r>
              <a:rPr lang="uk-UA" sz="3600" b="1" dirty="0" smtClean="0">
                <a:solidFill>
                  <a:schemeClr val="bg1"/>
                </a:solidFill>
                <a:latin typeface="Bookman Old Style" pitchFamily="18" charset="0"/>
                <a:ea typeface="Roboto Condensed" charset="0"/>
                <a:cs typeface="Roboto Condensed"/>
                <a:sym typeface="Roboto Condensed"/>
              </a:rPr>
              <a:t>ИЙ</a:t>
            </a:r>
            <a:r>
              <a:rPr lang="uk-UA" sz="3600" b="1" kern="0" dirty="0" smtClean="0">
                <a:solidFill>
                  <a:schemeClr val="bg1"/>
                </a:solidFill>
                <a:latin typeface="Bookman Old Style" pitchFamily="18" charset="0"/>
                <a:ea typeface="Roboto Condensed" charset="0"/>
                <a:cs typeface="Roboto Condensed"/>
                <a:sym typeface="Roboto Condensed"/>
              </a:rPr>
              <a:t> СКЛАД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4000" b="1" dirty="0" smtClean="0"/>
          </a:p>
        </p:txBody>
      </p:sp>
      <p:sp>
        <p:nvSpPr>
          <p:cNvPr id="16" name="Google Shape;213;p13"/>
          <p:cNvSpPr txBox="1">
            <a:spLocks/>
          </p:cNvSpPr>
          <p:nvPr/>
        </p:nvSpPr>
        <p:spPr>
          <a:xfrm>
            <a:off x="-324544" y="1412776"/>
            <a:ext cx="9217024" cy="85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ru-RU" b="1" dirty="0" smtClean="0">
                <a:latin typeface="Bookman Old Style" pitchFamily="18" charset="0"/>
                <a:ea typeface="Roboto Condensed" charset="0"/>
                <a:cs typeface="Roboto Condensed"/>
                <a:sym typeface="Roboto Condensed"/>
              </a:rPr>
              <a:t>СКЛАД НАУКОВО-ПЕДАГОГІЧНИХ ПРАЦІВНИКІВ (У %)</a:t>
            </a:r>
            <a:endParaRPr kumimoji="0" lang="uk-UA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ookman Old Style" pitchFamily="18" charset="0"/>
              <a:ea typeface="Roboto Condensed" charset="0"/>
              <a:cs typeface="Roboto Condensed"/>
              <a:sym typeface="Roboto Condensed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28938" t="37346" r="30598" b="18780"/>
          <a:stretch>
            <a:fillRect/>
          </a:stretch>
        </p:blipFill>
        <p:spPr bwMode="auto">
          <a:xfrm>
            <a:off x="107504" y="2492896"/>
            <a:ext cx="489654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860032" y="2204864"/>
            <a:ext cx="4032448" cy="332398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uk-UA" sz="2000" noProof="1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</a:rPr>
              <a:t>У складі професорсько-викладацького штату Академії </a:t>
            </a:r>
            <a:br>
              <a:rPr lang="uk-UA" sz="2000" noProof="1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</a:rPr>
            </a:br>
            <a:r>
              <a:rPr lang="uk-UA" sz="2000" b="1" noProof="1" smtClean="0">
                <a:latin typeface="Book Antiqua" pitchFamily="18" charset="0"/>
              </a:rPr>
              <a:t>100 </a:t>
            </a:r>
            <a:r>
              <a:rPr lang="uk-UA" sz="2000" noProof="1" smtClean="0">
                <a:latin typeface="Book Antiqua" pitchFamily="18" charset="0"/>
              </a:rPr>
              <a:t>науково-педагогічних працівників. </a:t>
            </a:r>
            <a:r>
              <a:rPr lang="uk-UA" sz="2000" noProof="1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000" noProof="1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000" noProof="1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uk-UA" sz="2000" noProof="1" smtClean="0">
                <a:latin typeface="Book Antiqua" pitchFamily="18" charset="0"/>
              </a:rPr>
              <a:t>З них - </a:t>
            </a:r>
            <a:r>
              <a:rPr lang="uk-UA" sz="2000" b="1" noProof="1" smtClean="0">
                <a:latin typeface="Book Antiqua" pitchFamily="18" charset="0"/>
              </a:rPr>
              <a:t>17</a:t>
            </a:r>
            <a:r>
              <a:rPr lang="uk-UA" sz="2000" noProof="1" smtClean="0">
                <a:latin typeface="Book Antiqua" pitchFamily="18" charset="0"/>
              </a:rPr>
              <a:t> докторів наук/</a:t>
            </a:r>
          </a:p>
          <a:p>
            <a:pPr algn="ctr">
              <a:spcAft>
                <a:spcPts val="600"/>
              </a:spcAft>
            </a:pPr>
            <a:r>
              <a:rPr lang="uk-UA" sz="2000" noProof="1" smtClean="0">
                <a:latin typeface="Book Antiqua" pitchFamily="18" charset="0"/>
              </a:rPr>
              <a:t>професорів, </a:t>
            </a:r>
            <a:r>
              <a:rPr lang="uk-UA" sz="2000" b="1" noProof="1" smtClean="0">
                <a:latin typeface="Book Antiqua" pitchFamily="18" charset="0"/>
              </a:rPr>
              <a:t>70</a:t>
            </a:r>
            <a:r>
              <a:rPr lang="uk-UA" sz="2000" noProof="1" smtClean="0">
                <a:latin typeface="Book Antiqua" pitchFamily="18" charset="0"/>
              </a:rPr>
              <a:t> кандидатів наук/ доцентів; </a:t>
            </a:r>
            <a:r>
              <a:rPr lang="uk-UA" sz="2000" noProof="1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000" noProof="1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000" b="1" noProof="1" smtClean="0">
                <a:latin typeface="Book Antiqua" pitchFamily="18" charset="0"/>
              </a:rPr>
              <a:t>13</a:t>
            </a:r>
            <a:r>
              <a:rPr lang="uk-UA" sz="2000" noProof="1" smtClean="0">
                <a:latin typeface="Book Antiqua" pitchFamily="18" charset="0"/>
              </a:rPr>
              <a:t> викладачів без наукового ступеня та вченого звання.</a:t>
            </a:r>
          </a:p>
          <a:p>
            <a:pPr algn="ctr">
              <a:spcAft>
                <a:spcPts val="600"/>
              </a:spcAft>
            </a:pPr>
            <a:r>
              <a:rPr lang="uk-UA" sz="2000" noProof="1" smtClean="0">
                <a:latin typeface="Book Antiqua" pitchFamily="18" charset="0"/>
              </a:rPr>
              <a:t>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68952" cy="1368152"/>
          </a:xfr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VІІ </a:t>
            </a:r>
            <a:r>
              <a:rPr lang="ru-RU" sz="3200" b="1" dirty="0" err="1" smtClean="0">
                <a:solidFill>
                  <a:schemeClr val="tx1"/>
                </a:solidFill>
              </a:rPr>
              <a:t>Всеукраїнська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науково-практична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конференція</a:t>
            </a:r>
            <a:r>
              <a:rPr lang="ru-RU" sz="3200" b="1" dirty="0" smtClean="0">
                <a:solidFill>
                  <a:schemeClr val="tx1"/>
                </a:solidFill>
              </a:rPr>
              <a:t> «</a:t>
            </a:r>
            <a:r>
              <a:rPr lang="ru-RU" sz="3200" b="1" dirty="0" err="1" smtClean="0">
                <a:solidFill>
                  <a:schemeClr val="tx1"/>
                </a:solidFill>
              </a:rPr>
              <a:t>Сучасний</a:t>
            </a:r>
            <a:r>
              <a:rPr lang="ru-RU" sz="3200" b="1" dirty="0" smtClean="0">
                <a:solidFill>
                  <a:schemeClr val="tx1"/>
                </a:solidFill>
              </a:rPr>
              <a:t> стан </a:t>
            </a:r>
            <a:r>
              <a:rPr lang="ru-RU" sz="3200" b="1" dirty="0" err="1" smtClean="0">
                <a:solidFill>
                  <a:schemeClr val="tx1"/>
                </a:solidFill>
              </a:rPr>
              <a:t>і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перспективи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розвитку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освіти</a:t>
            </a:r>
            <a:r>
              <a:rPr lang="ru-RU" sz="3200" b="1" dirty="0" smtClean="0">
                <a:solidFill>
                  <a:schemeClr val="tx1"/>
                </a:solidFill>
              </a:rPr>
              <a:t>: </a:t>
            </a:r>
            <a:r>
              <a:rPr lang="ru-RU" sz="3200" b="1" dirty="0" err="1" smtClean="0">
                <a:solidFill>
                  <a:schemeClr val="tx1"/>
                </a:solidFill>
              </a:rPr>
              <a:t>теорія</a:t>
            </a:r>
            <a:r>
              <a:rPr lang="ru-RU" sz="3200" b="1" dirty="0" smtClean="0">
                <a:solidFill>
                  <a:schemeClr val="tx1"/>
                </a:solidFill>
              </a:rPr>
              <a:t>, практика, </a:t>
            </a:r>
            <a:r>
              <a:rPr lang="ru-RU" sz="3200" b="1" dirty="0" err="1" smtClean="0">
                <a:solidFill>
                  <a:schemeClr val="tx1"/>
                </a:solidFill>
              </a:rPr>
              <a:t>інновації</a:t>
            </a:r>
            <a:r>
              <a:rPr lang="ru-RU" sz="3200" b="1" dirty="0" smtClean="0">
                <a:solidFill>
                  <a:schemeClr val="tx1"/>
                </a:solidFill>
              </a:rPr>
              <a:t>»</a:t>
            </a:r>
            <a:endParaRPr lang="uk-UA" sz="4800" b="1" dirty="0">
              <a:solidFill>
                <a:schemeClr val="tx1"/>
              </a:solidFill>
            </a:endParaRPr>
          </a:p>
        </p:txBody>
      </p:sp>
      <p:pic>
        <p:nvPicPr>
          <p:cNvPr id="44034" name="Picture 2" descr="nov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293" y="2160240"/>
            <a:ext cx="7898139" cy="450912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732240" y="1484784"/>
            <a:ext cx="2007840" cy="8640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2024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476672"/>
            <a:ext cx="8244408" cy="1296144"/>
          </a:xfrm>
          <a:solidFill>
            <a:schemeClr val="accent3">
              <a:lumMod val="40000"/>
              <a:lumOff val="6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1"/>
                </a:solidFill>
              </a:rPr>
              <a:t>«КРЕМЕНЕЦЬКІ ПЕДАГОГІЧНІ ЧИТАННЯ» </a:t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 err="1" smtClean="0">
                <a:solidFill>
                  <a:schemeClr val="tx1"/>
                </a:solidFill>
              </a:rPr>
              <a:t>з</a:t>
            </a:r>
            <a:r>
              <a:rPr lang="ru-RU" sz="3000" b="1" dirty="0" smtClean="0">
                <a:solidFill>
                  <a:schemeClr val="tx1"/>
                </a:solidFill>
              </a:rPr>
              <a:t>  </a:t>
            </a:r>
            <a:r>
              <a:rPr lang="uk-UA" sz="3000" b="1" dirty="0" smtClean="0">
                <a:solidFill>
                  <a:schemeClr val="tx1"/>
                </a:solidFill>
              </a:rPr>
              <a:t>міжнародною</a:t>
            </a:r>
            <a:r>
              <a:rPr lang="ru-RU" sz="3000" b="1" dirty="0" smtClean="0">
                <a:solidFill>
                  <a:schemeClr val="tx1"/>
                </a:solidFill>
              </a:rPr>
              <a:t>  </a:t>
            </a:r>
            <a:r>
              <a:rPr lang="uk-UA" sz="3000" b="1" dirty="0" smtClean="0">
                <a:solidFill>
                  <a:schemeClr val="tx1"/>
                </a:solidFill>
              </a:rPr>
              <a:t>участю</a:t>
            </a:r>
            <a:endParaRPr lang="uk-UA" sz="30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732240" y="1484784"/>
            <a:ext cx="2007840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58" name="Picture 2" descr="kr chytan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6432838" cy="4032448"/>
          </a:xfrm>
          <a:prstGeom prst="rect">
            <a:avLst/>
          </a:prstGeom>
          <a:noFill/>
        </p:spPr>
      </p:pic>
      <p:pic>
        <p:nvPicPr>
          <p:cNvPr id="45061" name="Picture 5" descr="E:\Nauk2\Обкладинки\Титулка Педагогічні студії2.jpg"/>
          <p:cNvPicPr>
            <a:picLocks noChangeAspect="1" noChangeArrowheads="1"/>
          </p:cNvPicPr>
          <p:nvPr/>
        </p:nvPicPr>
        <p:blipFill>
          <a:blip r:embed="rId3" cstate="print"/>
          <a:srcRect l="49629"/>
          <a:stretch>
            <a:fillRect/>
          </a:stretch>
        </p:blipFill>
        <p:spPr bwMode="auto">
          <a:xfrm>
            <a:off x="6296185" y="2664296"/>
            <a:ext cx="2577054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rud kon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6775248" cy="39604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344816" cy="2132856"/>
          </a:xfrm>
          <a:solidFill>
            <a:schemeClr val="accent3">
              <a:lumMod val="60000"/>
              <a:lumOff val="4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ІІІ </a:t>
            </a:r>
            <a:r>
              <a:rPr lang="ru-RU" sz="3200" b="1" dirty="0" err="1" smtClean="0">
                <a:solidFill>
                  <a:schemeClr val="tx1"/>
                </a:solidFill>
              </a:rPr>
              <a:t>Всеукраїнська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науково-практична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Інтернет-конференція</a:t>
            </a:r>
            <a:r>
              <a:rPr lang="ru-RU" sz="3200" b="1" dirty="0" smtClean="0">
                <a:solidFill>
                  <a:schemeClr val="tx1"/>
                </a:solidFill>
              </a:rPr>
              <a:t> «</a:t>
            </a:r>
            <a:r>
              <a:rPr lang="ru-RU" sz="3200" b="1" dirty="0" err="1" smtClean="0">
                <a:solidFill>
                  <a:schemeClr val="tx1"/>
                </a:solidFill>
              </a:rPr>
              <a:t>Актуальні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проблеми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технологічної</a:t>
            </a:r>
            <a:r>
              <a:rPr lang="ru-RU" sz="3200" b="1" dirty="0" smtClean="0">
                <a:solidFill>
                  <a:schemeClr val="tx1"/>
                </a:solidFill>
              </a:rPr>
              <a:t>  та </a:t>
            </a:r>
            <a:r>
              <a:rPr lang="ru-RU" sz="3200" b="1" dirty="0" err="1" smtClean="0">
                <a:solidFill>
                  <a:schemeClr val="tx1"/>
                </a:solidFill>
              </a:rPr>
              <a:t>професійної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освіти</a:t>
            </a:r>
            <a:r>
              <a:rPr lang="ru-RU" sz="3200" b="1" dirty="0" smtClean="0">
                <a:solidFill>
                  <a:schemeClr val="tx1"/>
                </a:solidFill>
              </a:rPr>
              <a:t>»</a:t>
            </a:r>
            <a:endParaRPr lang="uk-UA" sz="48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236296" y="260648"/>
            <a:ext cx="1619672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 l="27822" t="24138" r="43559" b="9138"/>
          <a:stretch>
            <a:fillRect/>
          </a:stretch>
        </p:blipFill>
        <p:spPr bwMode="auto">
          <a:xfrm>
            <a:off x="7164288" y="1628800"/>
            <a:ext cx="1584176" cy="20882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37936" t="23148" r="35465" b="9877"/>
          <a:stretch>
            <a:fillRect/>
          </a:stretch>
        </p:blipFill>
        <p:spPr bwMode="auto">
          <a:xfrm>
            <a:off x="6732240" y="3573016"/>
            <a:ext cx="2106569" cy="298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64896" cy="1872208"/>
          </a:xfrm>
          <a:solidFill>
            <a:schemeClr val="accent3">
              <a:lumMod val="40000"/>
              <a:lumOff val="6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chemeClr val="tx1"/>
                </a:solidFill>
              </a:rPr>
              <a:t>Науково-методичний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</a:rPr>
              <a:t>семінар</a:t>
            </a:r>
            <a:r>
              <a:rPr lang="ru-RU" sz="3600" b="1" dirty="0" smtClean="0">
                <a:solidFill>
                  <a:schemeClr val="tx1"/>
                </a:solidFill>
              </a:rPr>
              <a:t> «</a:t>
            </a:r>
            <a:r>
              <a:rPr lang="ru-RU" sz="3600" b="1" dirty="0" err="1" smtClean="0">
                <a:solidFill>
                  <a:schemeClr val="tx1"/>
                </a:solidFill>
              </a:rPr>
              <a:t>Креативний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</a:rPr>
              <a:t>підхід</a:t>
            </a:r>
            <a:r>
              <a:rPr lang="ru-RU" sz="3600" b="1" dirty="0" smtClean="0">
                <a:solidFill>
                  <a:schemeClr val="tx1"/>
                </a:solidFill>
              </a:rPr>
              <a:t> у </a:t>
            </a:r>
            <a:r>
              <a:rPr lang="ru-RU" sz="3600" b="1" dirty="0" err="1" smtClean="0">
                <a:solidFill>
                  <a:schemeClr val="tx1"/>
                </a:solidFill>
              </a:rPr>
              <a:t>сучасній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</a:rPr>
              <a:t>мистецькій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</a:rPr>
              <a:t>освіті</a:t>
            </a:r>
            <a:r>
              <a:rPr lang="ru-RU" sz="3600" b="1" dirty="0" smtClean="0">
                <a:solidFill>
                  <a:schemeClr val="tx1"/>
                </a:solidFill>
              </a:rPr>
              <a:t>»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9289" t="6828" r="7108" b="4870"/>
          <a:stretch>
            <a:fillRect/>
          </a:stretch>
        </p:blipFill>
        <p:spPr bwMode="auto">
          <a:xfrm>
            <a:off x="611560" y="2348880"/>
            <a:ext cx="3024336" cy="424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199" r="1072" b="313"/>
          <a:stretch>
            <a:fillRect/>
          </a:stretch>
        </p:blipFill>
        <p:spPr bwMode="auto">
          <a:xfrm>
            <a:off x="3923928" y="2348880"/>
            <a:ext cx="307185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04248" y="1700808"/>
            <a:ext cx="1800200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r="16138"/>
          <a:stretch>
            <a:fillRect/>
          </a:stretch>
        </p:blipFill>
        <p:spPr bwMode="auto">
          <a:xfrm>
            <a:off x="0" y="-27384"/>
            <a:ext cx="9144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131840" y="1919729"/>
            <a:ext cx="5760640" cy="467820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902846"/>
                </a:solidFill>
              </a:rPr>
              <a:t>     </a:t>
            </a:r>
            <a:r>
              <a:rPr lang="uk-UA" sz="2600" b="1" dirty="0" smtClean="0">
                <a:solidFill>
                  <a:srgbClr val="902846"/>
                </a:solidFill>
              </a:rPr>
              <a:t>Варто відзначити, що вийшли черговий 1</a:t>
            </a:r>
            <a:r>
              <a:rPr lang="en-US" sz="2600" b="1" dirty="0" smtClean="0">
                <a:solidFill>
                  <a:srgbClr val="902846"/>
                </a:solidFill>
              </a:rPr>
              <a:t>9</a:t>
            </a:r>
            <a:r>
              <a:rPr lang="uk-UA" sz="2600" b="1" dirty="0" smtClean="0">
                <a:solidFill>
                  <a:srgbClr val="902846"/>
                </a:solidFill>
              </a:rPr>
              <a:t> випуск </a:t>
            </a:r>
            <a:r>
              <a:rPr lang="uk-UA" sz="2600" b="1" dirty="0" smtClean="0">
                <a:solidFill>
                  <a:srgbClr val="934B57"/>
                </a:solidFill>
              </a:rPr>
              <a:t>та</a:t>
            </a:r>
            <a:r>
              <a:rPr lang="uk-UA" sz="2600" b="1" dirty="0" smtClean="0">
                <a:solidFill>
                  <a:srgbClr val="FF0000"/>
                </a:solidFill>
              </a:rPr>
              <a:t> </a:t>
            </a:r>
            <a:r>
              <a:rPr lang="uk-UA" sz="2600" b="1" u="sng" dirty="0" smtClean="0">
                <a:solidFill>
                  <a:srgbClr val="FF0000"/>
                </a:solidFill>
              </a:rPr>
              <a:t>ювілейний</a:t>
            </a:r>
            <a:r>
              <a:rPr lang="uk-UA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u="sng" dirty="0" smtClean="0">
                <a:solidFill>
                  <a:srgbClr val="902846"/>
                </a:solidFill>
              </a:rPr>
              <a:t>20</a:t>
            </a:r>
            <a:r>
              <a:rPr lang="uk-UA" sz="2600" b="1" u="sng" dirty="0" smtClean="0">
                <a:solidFill>
                  <a:srgbClr val="902846"/>
                </a:solidFill>
              </a:rPr>
              <a:t> випуск</a:t>
            </a:r>
            <a:r>
              <a:rPr lang="uk-UA" sz="2600" b="1" dirty="0" smtClean="0">
                <a:solidFill>
                  <a:srgbClr val="902846"/>
                </a:solidFill>
              </a:rPr>
              <a:t> «Наукового вісника Кременецької обласної гуманітарно-педагогічної академії ім. Тараса Шевченка. Серія: Педагогічні науки», який включено до Переліку наукових фахових видань України (категорія Б).</a:t>
            </a:r>
          </a:p>
          <a:p>
            <a:pPr algn="just"/>
            <a:endParaRPr lang="uk-UA" sz="1100" b="1" dirty="0" smtClean="0">
              <a:solidFill>
                <a:srgbClr val="902846"/>
              </a:solidFill>
            </a:endParaRPr>
          </a:p>
          <a:p>
            <a:pPr algn="just"/>
            <a:r>
              <a:rPr lang="uk-UA" sz="2600" b="1" dirty="0" smtClean="0">
                <a:solidFill>
                  <a:srgbClr val="902846"/>
                </a:solidFill>
              </a:rPr>
              <a:t>ГОЛОВНИЙ РЕДАКТОР: </a:t>
            </a:r>
          </a:p>
          <a:p>
            <a:pPr algn="just"/>
            <a:r>
              <a:rPr lang="uk-UA" sz="2600" b="1" dirty="0" smtClean="0">
                <a:solidFill>
                  <a:srgbClr val="902846"/>
                </a:solidFill>
              </a:rPr>
              <a:t>доктор педагогічних наук, </a:t>
            </a:r>
          </a:p>
          <a:p>
            <a:pPr algn="just"/>
            <a:r>
              <a:rPr lang="uk-UA" sz="2600" b="1" dirty="0" smtClean="0">
                <a:solidFill>
                  <a:srgbClr val="902846"/>
                </a:solidFill>
              </a:rPr>
              <a:t>професор ВАЛЕНТИНА БЕНЕРА.</a:t>
            </a:r>
            <a:endParaRPr lang="uk-UA" sz="2600" b="1" dirty="0">
              <a:solidFill>
                <a:srgbClr val="902846"/>
              </a:solidFill>
            </a:endParaRPr>
          </a:p>
        </p:txBody>
      </p:sp>
      <p:pic>
        <p:nvPicPr>
          <p:cNvPr id="9" name="Рисунок 8" descr="D:\НАУКОВА 2024-2025 н.р\ДО ЗВТУ РЕКТОРА\ТИТУЛКИ ПОСІБНИКІВ, монографій  ТА збірників\Науковий вісник 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21957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7480" y="476672"/>
            <a:ext cx="1905000" cy="666751"/>
          </a:xfrm>
          <a:prstGeom prst="rect">
            <a:avLst/>
          </a:prstGeom>
          <a:noFill/>
        </p:spPr>
      </p:pic>
      <p:pic>
        <p:nvPicPr>
          <p:cNvPr id="10" name="Picture 5" descr="\\NAUK3\Nauk_3\Науковий вісник випуск 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2179245" cy="309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692" t="11508" r="1226" b="5952"/>
          <a:stretch>
            <a:fillRect/>
          </a:stretch>
        </p:blipFill>
        <p:spPr bwMode="auto">
          <a:xfrm>
            <a:off x="0" y="1268760"/>
            <a:ext cx="9252520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848872" cy="1143000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Кременецькі компаративні студії</a:t>
            </a:r>
            <a:endParaRPr lang="uk-UA" sz="4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556792"/>
            <a:ext cx="6336704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131840" y="3130406"/>
            <a:ext cx="4896544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ГОЛОВНИЙ РЕДАКТОР </a:t>
            </a:r>
            <a:endParaRPr lang="uk-UA" sz="2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доктор філологічних наук,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професор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Чик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Д. Ч.</a:t>
            </a:r>
          </a:p>
        </p:txBody>
      </p:sp>
      <p:pic>
        <p:nvPicPr>
          <p:cNvPr id="3075" name="Picture 3" descr="C:\Users\Наукова  Частина\Desktop\IMG_20240522_114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365104"/>
            <a:ext cx="6192688" cy="23042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8499" t="8403" r="8912" b="4202"/>
          <a:stretch>
            <a:fillRect/>
          </a:stretch>
        </p:blipFill>
        <p:spPr bwMode="auto">
          <a:xfrm>
            <a:off x="107504" y="2693351"/>
            <a:ext cx="2880320" cy="40480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Наукова  Частина\Downloads\Збірники 24-25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539552" y="2420888"/>
            <a:ext cx="7400709" cy="4896544"/>
          </a:xfrm>
          <a:prstGeom prst="doubleWave">
            <a:avLst/>
          </a:prstGeom>
          <a:noFill/>
          <a:scene3d>
            <a:camera prst="perspectiveRelaxed"/>
            <a:lightRig rig="threePt" dir="t"/>
          </a:scene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0"/>
            <a:ext cx="8712968" cy="19888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endParaRPr lang="uk-UA" sz="4000" b="1" dirty="0" smtClean="0">
              <a:solidFill>
                <a:srgbClr val="C00000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uk-UA" sz="4000" b="1" dirty="0" smtClean="0">
                <a:solidFill>
                  <a:schemeClr val="tx1"/>
                </a:solidFill>
              </a:rPr>
              <a:t>ВИДАВНИЧА/ПУБЛІКАЦІЙНА </a:t>
            </a: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ДІЯЛЬНІСТЬ </a:t>
            </a:r>
          </a:p>
          <a:p>
            <a:pPr algn="ctr">
              <a:spcBef>
                <a:spcPct val="0"/>
              </a:spcBef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НАУКОВО-ПЕДАГОГІЧНИХ ПРАЦІВНИКІВ АКАДЕМІЇ  </a:t>
            </a:r>
            <a:r>
              <a:rPr lang="uk-UA" sz="4000" b="1" dirty="0" smtClean="0">
                <a:solidFill>
                  <a:schemeClr val="tx1"/>
                </a:solidFill>
              </a:rPr>
              <a:t>за 2024-2025 </a:t>
            </a:r>
            <a:r>
              <a:rPr lang="uk-UA" sz="4000" b="1" dirty="0" err="1" smtClean="0">
                <a:solidFill>
                  <a:schemeClr val="tx1"/>
                </a:solidFill>
              </a:rPr>
              <a:t>н.р</a:t>
            </a:r>
            <a:r>
              <a:rPr lang="uk-UA" sz="4000" b="1" dirty="0" smtClean="0">
                <a:solidFill>
                  <a:schemeClr val="tx1"/>
                </a:solidFill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2204864"/>
            <a:ext cx="4392488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415 праць</a:t>
            </a:r>
            <a:endParaRPr lang="uk-UA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60648"/>
            <a:ext cx="8712968" cy="17281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ВИДАВНИЧА/ПУБЛІКАЦІЙНА ДІЯЛЬНІСТЬ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НАУКОВО-ПЕДАГОГІЧНИХ ПРАЦІВНИКІВ АКАДЕМІЇ  (2024-2025 </a:t>
            </a:r>
            <a:r>
              <a:rPr kumimoji="0" lang="uk-UA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н.р</a:t>
            </a: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052131"/>
            <a:ext cx="82809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Монографії 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4</a:t>
            </a:r>
            <a:endParaRPr lang="uk-UA" sz="3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uk-UA" sz="3000" dirty="0" smtClean="0">
                <a:latin typeface="Arial" pitchFamily="34" charset="0"/>
                <a:cs typeface="Arial" pitchFamily="34" charset="0"/>
              </a:rPr>
              <a:t>Підручники 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Посібники 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uk-UA" sz="3000" dirty="0" smtClean="0">
                <a:latin typeface="Arial" pitchFamily="34" charset="0"/>
                <a:cs typeface="Arial" pitchFamily="34" charset="0"/>
              </a:rPr>
              <a:t>Патент 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uk-UA" sz="3000" dirty="0" smtClean="0">
                <a:latin typeface="Arial" pitchFamily="34" charset="0"/>
                <a:cs typeface="Arial" pitchFamily="34" charset="0"/>
              </a:rPr>
              <a:t>Інші посібники,методичні рекомендації 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13</a:t>
            </a:r>
          </a:p>
          <a:p>
            <a:r>
              <a:rPr lang="uk-UA" sz="3000" dirty="0" smtClean="0">
                <a:latin typeface="Arial" pitchFamily="34" charset="0"/>
                <a:cs typeface="Arial" pitchFamily="34" charset="0"/>
              </a:rPr>
              <a:t>Фахові публікації 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82</a:t>
            </a:r>
          </a:p>
          <a:p>
            <a:r>
              <a:rPr lang="uk-UA" sz="3000" dirty="0" smtClean="0">
                <a:latin typeface="Arial" pitchFamily="34" charset="0"/>
                <a:cs typeface="Arial" pitchFamily="34" charset="0"/>
              </a:rPr>
              <a:t>Публікації  у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Scopus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 та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Web of Science</a:t>
            </a:r>
            <a:r>
              <a:rPr lang="uk-UA" sz="30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23</a:t>
            </a:r>
          </a:p>
          <a:p>
            <a:r>
              <a:rPr lang="uk-UA" sz="3000" dirty="0" smtClean="0">
                <a:latin typeface="Arial" pitchFamily="34" charset="0"/>
                <a:cs typeface="Arial" pitchFamily="34" charset="0"/>
              </a:rPr>
              <a:t>Зарубіжні публікації 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19</a:t>
            </a:r>
          </a:p>
          <a:p>
            <a:r>
              <a:rPr lang="uk-UA" sz="3000" dirty="0" smtClean="0">
                <a:latin typeface="Arial" pitchFamily="34" charset="0"/>
                <a:cs typeface="Arial" pitchFamily="34" charset="0"/>
              </a:rPr>
              <a:t>Інші публікації,тези –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261</a:t>
            </a:r>
          </a:p>
          <a:p>
            <a:r>
              <a:rPr lang="uk-UA" sz="4400" b="1" dirty="0" smtClean="0"/>
              <a:t>Всього:  </a:t>
            </a:r>
            <a:r>
              <a:rPr lang="uk-UA" sz="4400" b="1" u="sng" dirty="0" smtClean="0"/>
              <a:t>415 </a:t>
            </a:r>
            <a:endParaRPr lang="uk-UA" sz="4400" dirty="0">
              <a:solidFill>
                <a:srgbClr val="C00000"/>
              </a:solidFill>
            </a:endParaRPr>
          </a:p>
        </p:txBody>
      </p:sp>
      <p:pic>
        <p:nvPicPr>
          <p:cNvPr id="6" name="Picture 1" descr="C:\Users\Наукова  Частина\Downloads\Збірники 24-25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024807" y="4365104"/>
            <a:ext cx="3867673" cy="2736304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6444208" y="1877908"/>
            <a:ext cx="2088232" cy="183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elaxed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36549"/>
            <a:ext cx="822960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  <a:t/>
            </a:r>
            <a:b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  <a:t>МОНОГРАФІЇ </a:t>
            </a:r>
            <a:b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endParaRPr lang="uk-UA" sz="18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179512" y="1628800"/>
            <a:ext cx="8784976" cy="50851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3" algn="just"/>
            <a:r>
              <a:rPr lang="uk-UA" sz="2000" b="1" noProof="1" smtClean="0"/>
              <a:t>Ільєнко М. М. </a:t>
            </a:r>
            <a:r>
              <a:rPr lang="uk-UA" sz="2000" noProof="1" smtClean="0"/>
              <a:t>Біологічна та соціальна адаптація (механізм виникнення та особливості провів). Монографія. Кременець : ВЦ КОГПА ім. Тараса Шевченка, 2025. 150 с.</a:t>
            </a:r>
          </a:p>
          <a:p>
            <a:pPr marL="87313" algn="just"/>
            <a:endParaRPr lang="uk-UA" sz="1100" noProof="1" smtClean="0"/>
          </a:p>
          <a:p>
            <a:pPr algn="just"/>
            <a:r>
              <a:rPr lang="uk-UA" sz="2000" b="1" dirty="0" err="1" smtClean="0"/>
              <a:t>Михалюк</a:t>
            </a:r>
            <a:r>
              <a:rPr lang="uk-UA" sz="2000" b="1" dirty="0" smtClean="0"/>
              <a:t> І. М., </a:t>
            </a:r>
            <a:r>
              <a:rPr lang="uk-UA" sz="2000" b="1" dirty="0" err="1" smtClean="0"/>
              <a:t>Михалюк</a:t>
            </a:r>
            <a:r>
              <a:rPr lang="uk-UA" sz="2000" b="1" dirty="0" smtClean="0"/>
              <a:t> А. М. </a:t>
            </a:r>
            <a:r>
              <a:rPr lang="uk-UA" sz="2000" dirty="0" smtClean="0"/>
              <a:t>Використання сучасних інноваційних технологій в освітньому процесі закладів вищої освіти. </a:t>
            </a:r>
            <a:r>
              <a:rPr lang="pl-PL" sz="2000" dirty="0" smtClean="0"/>
              <a:t>Education, philology, literature:  collective  monograph  /  Yatsenko  L. etc. </a:t>
            </a:r>
            <a:r>
              <a:rPr lang="uk-UA" sz="2000" dirty="0" smtClean="0"/>
              <a:t>і</a:t>
            </a:r>
            <a:r>
              <a:rPr lang="pl-PL" sz="2000" dirty="0" smtClean="0"/>
              <a:t>nternational science group.  Boston : Primedia Elaunch, 2024. </a:t>
            </a:r>
            <a:r>
              <a:rPr lang="uk-UA" sz="2000" dirty="0" smtClean="0"/>
              <a:t>р. 106-114.</a:t>
            </a:r>
          </a:p>
          <a:p>
            <a:pPr marL="87313" lvl="0"/>
            <a:endParaRPr lang="ru-RU" sz="1100" dirty="0" smtClean="0">
              <a:latin typeface="+mj-lt"/>
            </a:endParaRPr>
          </a:p>
          <a:p>
            <a:pPr algn="just"/>
            <a:r>
              <a:rPr lang="pl-PL" sz="2000" b="1" dirty="0" smtClean="0"/>
              <a:t>Volodymyr Holubetś, Mychajło Paszeczko. </a:t>
            </a:r>
            <a:r>
              <a:rPr lang="pl-PL" sz="2000" dirty="0" smtClean="0"/>
              <a:t>Trwałość powłok eutektycznych w środowiskach korozyjnych. </a:t>
            </a:r>
            <a:r>
              <a:rPr lang="uk-UA" sz="2000" dirty="0" smtClean="0"/>
              <a:t>Львів, </a:t>
            </a:r>
            <a:r>
              <a:rPr lang="pl-PL" sz="2000" dirty="0" smtClean="0"/>
              <a:t>Tz. Ogr. Odp. «ZUKC», 2024. 98 s.</a:t>
            </a:r>
            <a:endParaRPr lang="uk-UA" sz="2000" dirty="0" smtClean="0"/>
          </a:p>
          <a:p>
            <a:pPr algn="just"/>
            <a:endParaRPr lang="pl-PL" sz="1100" dirty="0" smtClean="0"/>
          </a:p>
          <a:p>
            <a:pPr algn="just"/>
            <a:r>
              <a:rPr lang="pl-PL" sz="2000" b="1" dirty="0" smtClean="0"/>
              <a:t>Stroński Henryk.  </a:t>
            </a:r>
            <a:r>
              <a:rPr lang="pl-PL" sz="2000" dirty="0" smtClean="0"/>
              <a:t>30 lat na drodze osiągnięć i niezrealizowanych możliwości. Polacy w niepodległej Ukrainie 1991-2022 [w:] Polacy na Ukrainie od Powstania Styczniowego do XXI wieku, tom 1. Monografia zbiorowa pod redakcja Heleny Krasowskiej, Studium Europy Wschodniej Uniwersytetu Warszawskiego. Warszawa, 2024. S. 45-82.</a:t>
            </a:r>
          </a:p>
          <a:p>
            <a:pPr marL="87313"/>
            <a:endParaRPr lang="ru-RU" sz="1800" b="1" noProof="1" smtClean="0">
              <a:solidFill>
                <a:schemeClr val="tx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89640" cy="6980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uk-UA" sz="4800" b="1" dirty="0" smtClean="0">
                <a:solidFill>
                  <a:schemeClr val="accent1">
                    <a:lumMod val="50000"/>
                  </a:schemeClr>
                </a:solidFill>
              </a:rPr>
              <a:t>ПІДРУЧНИКИ. ПОСІБНИКИ</a:t>
            </a:r>
            <a:endParaRPr lang="uk-U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9512" y="1041654"/>
            <a:ext cx="8784976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1600" dirty="0" smtClean="0"/>
              <a:t>1. </a:t>
            </a:r>
            <a:r>
              <a:rPr lang="uk-UA" sz="1600" b="1" dirty="0" err="1" smtClean="0"/>
              <a:t>Онищук</a:t>
            </a:r>
            <a:r>
              <a:rPr lang="uk-UA" sz="1600" b="1" dirty="0" smtClean="0"/>
              <a:t> І.А, </a:t>
            </a:r>
            <a:r>
              <a:rPr lang="uk-UA" sz="1600" b="1" dirty="0" err="1" smtClean="0"/>
              <a:t>Доманюк</a:t>
            </a:r>
            <a:r>
              <a:rPr lang="uk-UA" sz="1600" b="1" dirty="0" smtClean="0"/>
              <a:t> О.М. </a:t>
            </a:r>
            <a:r>
              <a:rPr lang="uk-UA" sz="1600" dirty="0" smtClean="0"/>
              <a:t>«Основи освітнього менеджменту в галузі дошкільної освіти». ВЦ КОГПА ім. Тараса Шевченка. Кременець. 2024. 180 с.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2. </a:t>
            </a:r>
            <a:r>
              <a:rPr lang="uk-UA" sz="1600" b="1" dirty="0" err="1" smtClean="0"/>
              <a:t>Кревець</a:t>
            </a:r>
            <a:r>
              <a:rPr lang="uk-UA" sz="1600" dirty="0" smtClean="0"/>
              <a:t> </a:t>
            </a:r>
            <a:r>
              <a:rPr lang="uk-UA" sz="1600" b="1" dirty="0" smtClean="0"/>
              <a:t>Л.М. </a:t>
            </a:r>
            <a:r>
              <a:rPr lang="uk-UA" sz="1600" dirty="0" smtClean="0"/>
              <a:t>Організація та зміст самостійної роботи з освітнього компоненту </a:t>
            </a:r>
            <a:r>
              <a:rPr lang="uk-UA" sz="1600" dirty="0" err="1" smtClean="0"/>
              <a:t>“Педагогічне</a:t>
            </a:r>
            <a:r>
              <a:rPr lang="uk-UA" sz="1600" dirty="0" smtClean="0"/>
              <a:t> партнерство з різними соціальними </a:t>
            </a:r>
            <a:r>
              <a:rPr lang="uk-UA" sz="1600" dirty="0" err="1" smtClean="0"/>
              <a:t>інституціями”</a:t>
            </a:r>
            <a:r>
              <a:rPr lang="uk-UA" sz="1600" dirty="0" smtClean="0"/>
              <a:t> для студентів спеціальності                      012 Дошкільна освіта. Посібник. Кременець : КОГПА ім. Тараса Шевченка, 2024. 80 с.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3. </a:t>
            </a:r>
            <a:r>
              <a:rPr lang="uk-UA" sz="1600" b="1" dirty="0" err="1" smtClean="0"/>
              <a:t>Головатюк</a:t>
            </a:r>
            <a:r>
              <a:rPr lang="uk-UA" sz="1600" b="1" dirty="0" smtClean="0"/>
              <a:t> Л.М. </a:t>
            </a:r>
            <a:r>
              <a:rPr lang="uk-UA" sz="1600" dirty="0" smtClean="0"/>
              <a:t>Актуальні проблеми морфології та фізіології людини: </a:t>
            </a:r>
            <a:r>
              <a:rPr lang="uk-UA" sz="1600" dirty="0" err="1" smtClean="0"/>
              <a:t>навч</a:t>
            </a:r>
            <a:r>
              <a:rPr lang="uk-UA" sz="1600" dirty="0" smtClean="0"/>
              <a:t>. посібник. Кременець, 2024. 105 с.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4. </a:t>
            </a:r>
            <a:r>
              <a:rPr lang="uk-UA" sz="1600" b="1" dirty="0" smtClean="0"/>
              <a:t>Бондаренко Т. </a:t>
            </a:r>
            <a:r>
              <a:rPr lang="uk-UA" sz="1600" dirty="0" smtClean="0"/>
              <a:t>Теорія і методологія фізичної географії (лекційний курс): навчальний  посібник. Кременець : КОГПА ім. ТАРАСА Шевченка. 2024. 155 с.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5. </a:t>
            </a:r>
            <a:r>
              <a:rPr lang="uk-UA" sz="1600" b="1" dirty="0" err="1" smtClean="0"/>
              <a:t>Балбус</a:t>
            </a:r>
            <a:r>
              <a:rPr lang="uk-UA" sz="1600" b="1" dirty="0" smtClean="0"/>
              <a:t> Т. А. </a:t>
            </a:r>
            <a:r>
              <a:rPr lang="uk-UA" sz="1600" dirty="0" smtClean="0"/>
              <a:t>Рисунок. Навчально-методичний посібник для 1 курсу здобувачів вищої освіти спеціальності А1 Середня освіта (Мистецтво. Образотворче мистецтво). КОГПА ім. Тараса Шевченка</a:t>
            </a:r>
            <a:r>
              <a:rPr lang="en-US" sz="1600" dirty="0" smtClean="0"/>
              <a:t>,</a:t>
            </a:r>
            <a:r>
              <a:rPr lang="uk-UA" sz="1600" dirty="0" smtClean="0"/>
              <a:t> 2025</a:t>
            </a:r>
            <a:r>
              <a:rPr lang="en-US" sz="1600" dirty="0" smtClean="0"/>
              <a:t>.</a:t>
            </a:r>
            <a:r>
              <a:rPr lang="uk-UA" sz="1600" dirty="0" smtClean="0"/>
              <a:t> 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6. </a:t>
            </a:r>
            <a:r>
              <a:rPr lang="uk-UA" sz="1600" b="1" dirty="0" err="1" smtClean="0"/>
              <a:t>Безносюк</a:t>
            </a:r>
            <a:r>
              <a:rPr lang="uk-UA" sz="1600" b="1" dirty="0" smtClean="0"/>
              <a:t> О.О. </a:t>
            </a:r>
            <a:r>
              <a:rPr lang="uk-UA" sz="1600" dirty="0" err="1" smtClean="0"/>
              <a:t>Білярдний</a:t>
            </a:r>
            <a:r>
              <a:rPr lang="uk-UA" sz="1600" dirty="0" smtClean="0"/>
              <a:t> спорт: Глосарій. Київ: </a:t>
            </a:r>
            <a:r>
              <a:rPr lang="uk-UA" sz="1600" dirty="0" err="1" smtClean="0"/>
              <a:t>Printto</a:t>
            </a:r>
            <a:r>
              <a:rPr lang="uk-UA" sz="1600" dirty="0" smtClean="0"/>
              <a:t>, 2025. 140 с.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7. </a:t>
            </a:r>
            <a:r>
              <a:rPr lang="uk-UA" sz="1600" b="1" dirty="0" err="1" smtClean="0"/>
              <a:t>Безносюк</a:t>
            </a:r>
            <a:r>
              <a:rPr lang="uk-UA" sz="1600" b="1" dirty="0" smtClean="0"/>
              <a:t> О.О. </a:t>
            </a:r>
            <a:r>
              <a:rPr lang="uk-UA" sz="1600" dirty="0" smtClean="0"/>
              <a:t>Основи, методологія і методи науково-педагогічних досліджень. Підручник. /за ред.: А. М. </a:t>
            </a:r>
            <a:r>
              <a:rPr lang="uk-UA" sz="1600" dirty="0" err="1" smtClean="0"/>
              <a:t>Ломаковича</a:t>
            </a:r>
            <a:r>
              <a:rPr lang="uk-UA" sz="1600" dirty="0" smtClean="0"/>
              <a:t>. Київ: </a:t>
            </a:r>
            <a:r>
              <a:rPr lang="uk-UA" sz="1600" dirty="0" err="1" smtClean="0"/>
              <a:t>Printto</a:t>
            </a:r>
            <a:r>
              <a:rPr lang="uk-UA" sz="1600" dirty="0" smtClean="0"/>
              <a:t>, 2025. 429 с.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8. </a:t>
            </a:r>
            <a:r>
              <a:rPr lang="uk-UA" sz="1600" b="1" dirty="0" err="1" smtClean="0"/>
              <a:t>Гуральна</a:t>
            </a:r>
            <a:r>
              <a:rPr lang="uk-UA" sz="1600" b="1" dirty="0" smtClean="0"/>
              <a:t> С. </a:t>
            </a:r>
            <a:r>
              <a:rPr lang="uk-UA" sz="1600" dirty="0" smtClean="0"/>
              <a:t>Історія органного виконавства: навчальний посібник для здобувачів вищої освіти. Тернопіль: </a:t>
            </a:r>
            <a:r>
              <a:rPr lang="uk-UA" sz="1600" dirty="0" err="1" smtClean="0"/>
              <a:t>ФОП</a:t>
            </a:r>
            <a:r>
              <a:rPr lang="uk-UA" sz="1600" dirty="0" smtClean="0"/>
              <a:t> В. Б. Шпак, 2025. 120 с.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9. </a:t>
            </a:r>
            <a:r>
              <a:rPr lang="uk-UA" sz="1600" dirty="0" err="1" smtClean="0"/>
              <a:t>Маьмуров</a:t>
            </a:r>
            <a:r>
              <a:rPr lang="uk-UA" sz="1600" dirty="0" smtClean="0"/>
              <a:t> Б. Б., </a:t>
            </a:r>
            <a:r>
              <a:rPr lang="uk-UA" sz="1600" b="1" dirty="0" err="1" smtClean="0"/>
              <a:t>Безносюк</a:t>
            </a:r>
            <a:r>
              <a:rPr lang="uk-UA" sz="1600" b="1" dirty="0" smtClean="0"/>
              <a:t> О. О.,</a:t>
            </a:r>
            <a:r>
              <a:rPr lang="uk-UA" sz="1600" dirty="0" smtClean="0"/>
              <a:t> </a:t>
            </a:r>
            <a:r>
              <a:rPr lang="uk-UA" sz="1600" dirty="0" err="1" smtClean="0"/>
              <a:t>Ельчиєва</a:t>
            </a:r>
            <a:r>
              <a:rPr lang="uk-UA" sz="1600" dirty="0" smtClean="0"/>
              <a:t> Д. Т., </a:t>
            </a:r>
            <a:r>
              <a:rPr lang="uk-UA" sz="1600" dirty="0" err="1" smtClean="0"/>
              <a:t>Кочергіна</a:t>
            </a:r>
            <a:r>
              <a:rPr lang="uk-UA" sz="1600" dirty="0" smtClean="0"/>
              <a:t> Т. И., </a:t>
            </a:r>
            <a:r>
              <a:rPr lang="uk-UA" sz="1600" dirty="0" err="1" smtClean="0"/>
              <a:t>Джураева</a:t>
            </a:r>
            <a:r>
              <a:rPr lang="uk-UA" sz="1600" dirty="0" smtClean="0"/>
              <a:t> М.З. Теорія і методика фізичної культури. Підручник. Київ: </a:t>
            </a:r>
            <a:r>
              <a:rPr lang="uk-UA" sz="1600" dirty="0" err="1" smtClean="0"/>
              <a:t>Printto</a:t>
            </a:r>
            <a:r>
              <a:rPr lang="uk-UA" sz="1600" dirty="0" smtClean="0"/>
              <a:t>, 2025. 721 с.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1600" dirty="0" smtClean="0"/>
              <a:t>10. </a:t>
            </a:r>
            <a:r>
              <a:rPr lang="uk-UA" sz="1600" dirty="0" err="1" smtClean="0"/>
              <a:t>Маьмуров</a:t>
            </a:r>
            <a:r>
              <a:rPr lang="uk-UA" sz="1600" dirty="0" smtClean="0"/>
              <a:t> Б. Б., </a:t>
            </a:r>
            <a:r>
              <a:rPr lang="uk-UA" sz="1600" b="1" dirty="0" err="1" smtClean="0"/>
              <a:t>Безносюк</a:t>
            </a:r>
            <a:r>
              <a:rPr lang="uk-UA" sz="1600" b="1" dirty="0" smtClean="0"/>
              <a:t> О. О., </a:t>
            </a:r>
            <a:r>
              <a:rPr lang="uk-UA" sz="1600" dirty="0" err="1" smtClean="0"/>
              <a:t>Ельчиєва</a:t>
            </a:r>
            <a:r>
              <a:rPr lang="uk-UA" sz="1600" dirty="0" smtClean="0"/>
              <a:t> Д.Т., </a:t>
            </a:r>
            <a:r>
              <a:rPr lang="uk-UA" sz="1600" dirty="0" err="1" smtClean="0"/>
              <a:t>Тодавчич</a:t>
            </a:r>
            <a:r>
              <a:rPr lang="uk-UA" sz="1600" dirty="0" smtClean="0"/>
              <a:t> Н. В. Фізичне виховання в дошкільній освіті. Підручник. Київ: </a:t>
            </a:r>
            <a:r>
              <a:rPr lang="uk-UA" sz="1600" dirty="0" err="1" smtClean="0"/>
              <a:t>Printto</a:t>
            </a:r>
            <a:r>
              <a:rPr lang="uk-UA" sz="1600" dirty="0" smtClean="0"/>
              <a:t>, 2025. 695 с.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1600" dirty="0" smtClean="0"/>
              <a:t>11. </a:t>
            </a:r>
            <a:r>
              <a:rPr lang="uk-UA" sz="1600" b="1" dirty="0" err="1" smtClean="0"/>
              <a:t>Янусь</a:t>
            </a:r>
            <a:r>
              <a:rPr lang="uk-UA" sz="1600" b="1" dirty="0" smtClean="0"/>
              <a:t> Наталя, </a:t>
            </a:r>
            <a:r>
              <a:rPr lang="uk-UA" sz="1600" dirty="0" err="1" smtClean="0"/>
              <a:t>Лужецька</a:t>
            </a:r>
            <a:r>
              <a:rPr lang="uk-UA" sz="1600" dirty="0" smtClean="0"/>
              <a:t> Ольга, </a:t>
            </a:r>
            <a:r>
              <a:rPr lang="uk-UA" sz="1600" b="1" dirty="0" err="1" smtClean="0"/>
              <a:t>Чик</a:t>
            </a:r>
            <a:r>
              <a:rPr lang="uk-UA" sz="1600" b="1" dirty="0" smtClean="0"/>
              <a:t> Денис</a:t>
            </a:r>
            <a:r>
              <a:rPr lang="uk-UA" sz="1600" dirty="0" smtClean="0"/>
              <a:t>. Англійська мова для ветеранів війни та членів їхніх сімей.  Підручник. Тернопіль : ЗУНУ, 2025. 500</a:t>
            </a:r>
            <a:r>
              <a:rPr lang="en-US" sz="1600" dirty="0" smtClean="0"/>
              <a:t> </a:t>
            </a:r>
            <a:r>
              <a:rPr lang="uk-UA" sz="1600" dirty="0" smtClean="0"/>
              <a:t>с.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D:\НАУКОВА 2022-2023 н.р\КОНФЕРЕНЦІЇ\Звітна конференція за 2022 рік\Фото\DSC_2548.JPG"/>
          <p:cNvPicPr>
            <a:picLocks noChangeAspect="1" noChangeArrowheads="1"/>
          </p:cNvPicPr>
          <p:nvPr/>
        </p:nvPicPr>
        <p:blipFill>
          <a:blip r:embed="rId3" cstate="print"/>
          <a:srcRect l="5253"/>
          <a:stretch>
            <a:fillRect/>
          </a:stretch>
        </p:blipFill>
        <p:spPr bwMode="auto">
          <a:xfrm>
            <a:off x="0" y="0"/>
            <a:ext cx="9144000" cy="6957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208823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  <a:t/>
            </a:r>
            <a:b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</a:br>
            <a: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  <a:t/>
            </a:r>
            <a:b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</a:br>
            <a:r>
              <a:rPr lang="uk-UA" sz="3600" b="1" dirty="0" smtClean="0">
                <a:solidFill>
                  <a:srgbClr val="FFC000"/>
                </a:solidFill>
                <a:latin typeface="Bookman Old Style" pitchFamily="18" charset="0"/>
              </a:rPr>
              <a:t/>
            </a:r>
            <a:br>
              <a:rPr lang="uk-UA" sz="36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endParaRPr lang="ru-RU" sz="3600" b="1" dirty="0">
              <a:latin typeface="Bookman Old Style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88640"/>
            <a:ext cx="4896544" cy="8640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/>
              <a:t>ДОЦЕНТИ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1268760"/>
            <a:ext cx="3816424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/>
              <a:t>2024-2025 </a:t>
            </a:r>
            <a:r>
              <a:rPr lang="uk-UA" sz="4400" b="1" dirty="0" err="1" smtClean="0"/>
              <a:t>н.р</a:t>
            </a:r>
            <a:r>
              <a:rPr lang="uk-UA" sz="4400" b="1" dirty="0" smtClean="0"/>
              <a:t>.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3068960"/>
            <a:ext cx="5184576" cy="1728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endParaRPr lang="uk-UA" sz="4000" b="1" dirty="0" smtClean="0"/>
          </a:p>
          <a:p>
            <a:r>
              <a:rPr lang="uk-UA" sz="4400" b="1" dirty="0" smtClean="0"/>
              <a:t>Отримали атестати </a:t>
            </a:r>
          </a:p>
          <a:p>
            <a:r>
              <a:rPr lang="uk-UA" sz="4400" b="1" dirty="0" smtClean="0"/>
              <a:t>      ДОЦЕНТА – </a:t>
            </a:r>
            <a:r>
              <a:rPr lang="uk-UA" sz="4800" b="1" dirty="0" smtClean="0">
                <a:solidFill>
                  <a:srgbClr val="FF0000"/>
                </a:solidFill>
              </a:rPr>
              <a:t>3</a:t>
            </a:r>
            <a:endParaRPr lang="uk-UA" sz="4400" b="1" dirty="0" smtClean="0">
              <a:solidFill>
                <a:srgbClr val="FF0000"/>
              </a:solidFill>
            </a:endParaRPr>
          </a:p>
          <a:p>
            <a:endParaRPr lang="ru-RU" sz="3200" b="1" dirty="0"/>
          </a:p>
        </p:txBody>
      </p:sp>
      <p:pic>
        <p:nvPicPr>
          <p:cNvPr id="11" name="Picture 3" descr="C:\Users\Наукова  Частина\Desktop\Без назви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5039544" y="4111745"/>
            <a:ext cx="4104456" cy="2746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584" y="236549"/>
            <a:ext cx="7416824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  <a:t/>
            </a:r>
            <a:b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  <a:t>ПАТЕНТИ</a:t>
            </a:r>
            <a:b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endParaRPr lang="uk-UA" sz="18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12997"/>
            <a:ext cx="511256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dirty="0" smtClean="0"/>
          </a:p>
          <a:p>
            <a:r>
              <a:rPr lang="uk-UA" sz="2600" b="1" dirty="0" smtClean="0"/>
              <a:t>БЛАВТ О.З., </a:t>
            </a:r>
            <a:r>
              <a:rPr lang="uk-UA" sz="2600" b="1" u="sng" dirty="0" smtClean="0"/>
              <a:t>БЕРЕЖАНСЬКИЙ О. О.,</a:t>
            </a:r>
            <a:r>
              <a:rPr lang="uk-UA" sz="2600" b="1" dirty="0" smtClean="0"/>
              <a:t> </a:t>
            </a:r>
            <a:r>
              <a:rPr lang="uk-UA" sz="2600" b="1" dirty="0" err="1" smtClean="0"/>
              <a:t>Юрчишин</a:t>
            </a:r>
            <a:r>
              <a:rPr lang="uk-UA" sz="2600" b="1" dirty="0" smtClean="0"/>
              <a:t> Ю. В., Марчук Д. В., </a:t>
            </a:r>
            <a:r>
              <a:rPr lang="uk-UA" sz="2600" b="1" u="sng" dirty="0" smtClean="0"/>
              <a:t>ДОВГАНЬ О. М.,</a:t>
            </a:r>
            <a:r>
              <a:rPr lang="uk-UA" sz="2600" b="1" dirty="0" smtClean="0"/>
              <a:t> </a:t>
            </a:r>
            <a:r>
              <a:rPr lang="uk-UA" sz="2600" b="1" u="sng" dirty="0" smtClean="0"/>
              <a:t>ГОЛУБ В. А., ЛЕВАНДОВСЬКА Л. Ю.</a:t>
            </a:r>
            <a:r>
              <a:rPr lang="uk-UA" sz="2600" b="1" dirty="0" smtClean="0"/>
              <a:t> </a:t>
            </a:r>
          </a:p>
          <a:p>
            <a:r>
              <a:rPr lang="uk-UA" sz="2600" b="1" dirty="0" smtClean="0"/>
              <a:t>СПОСІБ ОЦІНЮВАННЯ КООРДИНОВАНОСТІ РУХІВ НИЖНІХ КІНЦІВОК : Пат. 159483. Україна. </a:t>
            </a:r>
            <a:r>
              <a:rPr lang="en-US" sz="2600" b="1" dirty="0" smtClean="0"/>
              <a:t>u</a:t>
            </a:r>
            <a:r>
              <a:rPr lang="uk-UA" sz="2600" b="1" dirty="0" smtClean="0"/>
              <a:t>2024</a:t>
            </a:r>
            <a:r>
              <a:rPr lang="en-US" sz="2600" b="1" dirty="0" smtClean="0"/>
              <a:t> 04133</a:t>
            </a:r>
            <a:r>
              <a:rPr lang="uk-UA" sz="2600" b="1" dirty="0" smtClean="0"/>
              <a:t>;</a:t>
            </a:r>
            <a:r>
              <a:rPr lang="en-US" sz="2600" b="1" dirty="0" smtClean="0"/>
              <a:t> </a:t>
            </a:r>
            <a:r>
              <a:rPr lang="uk-UA" sz="2600" b="1" dirty="0" smtClean="0"/>
              <a:t>Заяв.</a:t>
            </a:r>
            <a:r>
              <a:rPr lang="en-US" sz="2600" b="1" dirty="0" smtClean="0"/>
              <a:t> 19</a:t>
            </a:r>
            <a:r>
              <a:rPr lang="uk-UA" sz="2600" b="1" dirty="0" smtClean="0"/>
              <a:t>.</a:t>
            </a:r>
            <a:r>
              <a:rPr lang="en-US" sz="2600" b="1" dirty="0" smtClean="0"/>
              <a:t>08</a:t>
            </a:r>
            <a:r>
              <a:rPr lang="uk-UA" sz="2600" b="1" dirty="0" smtClean="0"/>
              <a:t>.</a:t>
            </a:r>
            <a:r>
              <a:rPr lang="en-US" sz="2600" b="1" dirty="0" smtClean="0"/>
              <a:t>2024</a:t>
            </a:r>
            <a:r>
              <a:rPr lang="uk-UA" sz="2600" b="1" dirty="0" smtClean="0"/>
              <a:t>; </a:t>
            </a:r>
            <a:r>
              <a:rPr lang="uk-UA" sz="2600" b="1" dirty="0" err="1" smtClean="0"/>
              <a:t>Опубл</a:t>
            </a:r>
            <a:r>
              <a:rPr lang="uk-UA" sz="2600" b="1" dirty="0" smtClean="0"/>
              <a:t>. 04.06.2025., </a:t>
            </a:r>
            <a:r>
              <a:rPr lang="uk-UA" sz="2600" b="1" dirty="0" err="1" smtClean="0"/>
              <a:t>Бюл</a:t>
            </a:r>
            <a:r>
              <a:rPr lang="uk-UA" sz="2600" b="1" dirty="0" smtClean="0"/>
              <a:t>. №23 (кн.)</a:t>
            </a:r>
            <a:endParaRPr lang="uk-UA" sz="2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8738" y="1584176"/>
            <a:ext cx="3597758" cy="508518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584" y="236549"/>
            <a:ext cx="7416824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  <a:t/>
            </a:r>
            <a:b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  <a:t>ПАТЕНТИ</a:t>
            </a:r>
            <a:b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endParaRPr lang="uk-UA" sz="18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12997"/>
            <a:ext cx="49685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dirty="0" smtClean="0"/>
          </a:p>
          <a:p>
            <a:r>
              <a:rPr lang="uk-UA" sz="2400" b="1" dirty="0" smtClean="0"/>
              <a:t>МИХАЙЛО ПАШЕЧКО.</a:t>
            </a:r>
          </a:p>
          <a:p>
            <a:r>
              <a:rPr lang="uk-UA" sz="2400" b="1" dirty="0" smtClean="0"/>
              <a:t> </a:t>
            </a:r>
            <a:r>
              <a:rPr lang="pl-PL" sz="2400" b="1" dirty="0" smtClean="0"/>
              <a:t>ŻAROODPORNY STOP NIKLU / Politechnika Lubelska ; twórca: Mychajło Paszeczko, Myroslav Kindrachuk, Tetiana Cherepova, Galina Dmitrieva, Aleksandra Prus, Oleksandr Tisov, Oleksandr Dukhota, Alina Yurchuk, Ihor Humeniuk. - Nr </a:t>
            </a:r>
            <a:r>
              <a:rPr lang="pl-PL" sz="2400" b="1" dirty="0" smtClean="0"/>
              <a:t>patentu</a:t>
            </a:r>
            <a:r>
              <a:rPr lang="pl-PL" sz="2400" b="1" dirty="0" smtClean="0"/>
              <a:t> B1 247321 ; Nr zgłoszenia patentowego A1 442850 // Wiadomości Urzędu Patentowego, 2025, nr 24, s. 7. </a:t>
            </a:r>
            <a:endParaRPr lang="uk-UA" sz="2400" b="1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4980" t="20370" r="36335" b="7407"/>
          <a:stretch>
            <a:fillRect/>
          </a:stretch>
        </p:blipFill>
        <p:spPr bwMode="auto">
          <a:xfrm>
            <a:off x="5350998" y="1852334"/>
            <a:ext cx="3397466" cy="4673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584" y="236549"/>
            <a:ext cx="7416824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  <a:t/>
            </a:r>
            <a:b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  <a:t>ПАТЕНТИ</a:t>
            </a:r>
            <a:br>
              <a:rPr lang="uk-UA" sz="36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endParaRPr lang="uk-UA" sz="18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712997"/>
            <a:ext cx="51845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dirty="0" smtClean="0"/>
          </a:p>
          <a:p>
            <a:r>
              <a:rPr lang="uk-UA" sz="2400" b="1" dirty="0" smtClean="0"/>
              <a:t>МИХАЙЛО </a:t>
            </a:r>
            <a:r>
              <a:rPr lang="uk-UA" sz="2400" b="1" dirty="0" smtClean="0"/>
              <a:t>ПАШЕЧКО.</a:t>
            </a:r>
            <a:endParaRPr lang="uk-UA" sz="2400" b="1" dirty="0" smtClean="0"/>
          </a:p>
          <a:p>
            <a:r>
              <a:rPr lang="uk-UA" sz="2400" b="1" dirty="0" smtClean="0"/>
              <a:t>Ż</a:t>
            </a:r>
            <a:r>
              <a:rPr lang="ru-RU" sz="2400" b="1" dirty="0" err="1" smtClean="0"/>
              <a:t>aroodporny stop niklu </a:t>
            </a:r>
            <a:r>
              <a:rPr lang="uk-UA" sz="2400" b="1" dirty="0" err="1" smtClean="0"/>
              <a:t>/ </a:t>
            </a:r>
            <a:r>
              <a:rPr lang="ru-RU" sz="2400" b="1" dirty="0" err="1" smtClean="0"/>
              <a:t>Politechnika Lubelska</a:t>
            </a:r>
            <a:r>
              <a:rPr lang="uk-UA" sz="2400" b="1" dirty="0" err="1" smtClean="0"/>
              <a:t>; </a:t>
            </a:r>
            <a:r>
              <a:rPr lang="ru-RU" sz="2400" b="1" dirty="0" err="1" smtClean="0"/>
              <a:t>tw</a:t>
            </a:r>
            <a:r>
              <a:rPr lang="uk-UA" sz="2400" b="1" dirty="0" err="1" smtClean="0"/>
              <a:t>ó</a:t>
            </a:r>
            <a:r>
              <a:rPr lang="ru-RU" sz="2400" b="1" dirty="0" err="1" smtClean="0"/>
              <a:t>rca</a:t>
            </a:r>
            <a:r>
              <a:rPr lang="uk-UA" sz="2400" b="1" dirty="0" err="1" smtClean="0"/>
              <a:t>: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Mychaj</a:t>
            </a:r>
            <a:r>
              <a:rPr lang="uk-UA" sz="2400" b="1" dirty="0" smtClean="0"/>
              <a:t>ł</a:t>
            </a:r>
            <a:r>
              <a:rPr lang="ru-RU" sz="2400" b="1" dirty="0" err="1" smtClean="0"/>
              <a:t>o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Paszeczko</a:t>
            </a:r>
            <a:r>
              <a:rPr lang="uk-UA" sz="2400" b="1" dirty="0" err="1" smtClean="0"/>
              <a:t>,</a:t>
            </a:r>
            <a:r>
              <a:rPr lang="ru-RU" sz="2400" b="1" dirty="0" smtClean="0"/>
              <a:t> </a:t>
            </a:r>
            <a:endParaRPr lang="ru-RU" sz="2400" b="1" dirty="0" smtClean="0"/>
          </a:p>
          <a:p>
            <a:r>
              <a:rPr lang="ru-RU" sz="2400" b="1" dirty="0" err="1" smtClean="0"/>
              <a:t>Myroslav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Kindrachuk</a:t>
            </a:r>
            <a:r>
              <a:rPr lang="uk-UA" sz="2400" b="1" dirty="0" err="1" smtClean="0"/>
              <a:t>,</a:t>
            </a:r>
            <a:r>
              <a:rPr lang="ru-RU" sz="2400" b="1" dirty="0" err="1" smtClean="0"/>
              <a:t> Tetiana Cherepova</a:t>
            </a:r>
            <a:r>
              <a:rPr lang="uk-UA" sz="2400" b="1" dirty="0" err="1" smtClean="0"/>
              <a:t>,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Galina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Dmitrieva</a:t>
            </a:r>
            <a:r>
              <a:rPr lang="uk-UA" sz="2400" b="1" dirty="0" err="1" smtClean="0"/>
              <a:t>,</a:t>
            </a:r>
            <a:r>
              <a:rPr lang="ru-RU" sz="2400" b="1" dirty="0" smtClean="0"/>
              <a:t> </a:t>
            </a:r>
            <a:endParaRPr lang="ru-RU" sz="2400" b="1" dirty="0" smtClean="0"/>
          </a:p>
          <a:p>
            <a:r>
              <a:rPr lang="ru-RU" sz="2400" b="1" dirty="0" err="1" smtClean="0"/>
              <a:t>Aleksandra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Prus</a:t>
            </a:r>
            <a:r>
              <a:rPr lang="uk-UA" sz="2400" b="1" dirty="0" err="1" smtClean="0"/>
              <a:t>,</a:t>
            </a:r>
            <a:r>
              <a:rPr lang="ru-RU" sz="2400" b="1" dirty="0" err="1" smtClean="0"/>
              <a:t> Oleksandr Tisov</a:t>
            </a:r>
            <a:r>
              <a:rPr lang="uk-UA" sz="2400" b="1" dirty="0" err="1" smtClean="0"/>
              <a:t>,</a:t>
            </a:r>
            <a:r>
              <a:rPr lang="ru-RU" sz="2400" b="1" dirty="0" smtClean="0"/>
              <a:t> </a:t>
            </a:r>
            <a:endParaRPr lang="ru-RU" sz="2400" b="1" dirty="0" smtClean="0"/>
          </a:p>
          <a:p>
            <a:r>
              <a:rPr lang="ru-RU" sz="2400" b="1" dirty="0" err="1" smtClean="0"/>
              <a:t>Oleksandr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Dukhota</a:t>
            </a:r>
            <a:r>
              <a:rPr lang="uk-UA" sz="2400" b="1" dirty="0" err="1" smtClean="0"/>
              <a:t>,</a:t>
            </a:r>
            <a:r>
              <a:rPr lang="ru-RU" sz="2400" b="1" dirty="0" err="1" smtClean="0"/>
              <a:t> Volodymyr Kharchenko</a:t>
            </a:r>
            <a:r>
              <a:rPr lang="uk-UA" sz="2400" b="1" dirty="0" err="1" smtClean="0"/>
              <a:t>,</a:t>
            </a:r>
            <a:r>
              <a:rPr lang="ru-RU" sz="2400" b="1" dirty="0" err="1" smtClean="0"/>
              <a:t> Ihor Humeniuk</a:t>
            </a:r>
            <a:r>
              <a:rPr lang="uk-UA" sz="2400" b="1" dirty="0" err="1" smtClean="0"/>
              <a:t>. - </a:t>
            </a:r>
            <a:r>
              <a:rPr lang="ru-RU" sz="2400" b="1" dirty="0" err="1" smtClean="0"/>
              <a:t>Nr patentu B</a:t>
            </a:r>
            <a:r>
              <a:rPr lang="uk-UA" sz="2400" b="1" dirty="0" err="1" smtClean="0"/>
              <a:t>1 247098; </a:t>
            </a:r>
            <a:r>
              <a:rPr lang="ru-RU" sz="2400" b="1" dirty="0" err="1" smtClean="0"/>
              <a:t>Nr zg</a:t>
            </a:r>
            <a:r>
              <a:rPr lang="uk-UA" sz="2400" b="1" dirty="0" err="1" smtClean="0"/>
              <a:t>ł</a:t>
            </a:r>
            <a:r>
              <a:rPr lang="ru-RU" sz="2400" b="1" dirty="0" err="1" smtClean="0"/>
              <a:t>oszenia patentowego A</a:t>
            </a:r>
            <a:r>
              <a:rPr lang="uk-UA" sz="2400" b="1" dirty="0" err="1" smtClean="0"/>
              <a:t>1 442849 //</a:t>
            </a:r>
            <a:r>
              <a:rPr lang="ru-RU" sz="2400" b="1" dirty="0" err="1" smtClean="0"/>
              <a:t> Wiadomo</a:t>
            </a:r>
            <a:r>
              <a:rPr lang="uk-UA" sz="2400" b="1" dirty="0" err="1" smtClean="0"/>
              <a:t>ś</a:t>
            </a:r>
            <a:r>
              <a:rPr lang="ru-RU" sz="2400" b="1" dirty="0" err="1" smtClean="0"/>
              <a:t>ci Urz</a:t>
            </a:r>
            <a:r>
              <a:rPr lang="uk-UA" sz="2400" b="1" dirty="0" err="1" smtClean="0"/>
              <a:t>ę</a:t>
            </a:r>
            <a:r>
              <a:rPr lang="ru-RU" sz="2400" b="1" dirty="0" err="1" smtClean="0"/>
              <a:t>du Patentowego</a:t>
            </a:r>
            <a:r>
              <a:rPr lang="uk-UA" sz="2400" b="1" dirty="0" err="1" smtClean="0"/>
              <a:t>, 2025, </a:t>
            </a:r>
            <a:r>
              <a:rPr lang="ru-RU" sz="2400" b="1" dirty="0" err="1" smtClean="0"/>
              <a:t>nr</a:t>
            </a:r>
            <a:r>
              <a:rPr lang="uk-UA" sz="2400" b="1" dirty="0" err="1" smtClean="0"/>
              <a:t> 19, </a:t>
            </a:r>
            <a:r>
              <a:rPr lang="ru-RU" sz="2400" b="1" dirty="0" err="1" smtClean="0"/>
              <a:t>s</a:t>
            </a:r>
            <a:r>
              <a:rPr lang="uk-UA" sz="2400" b="1" dirty="0" err="1" smtClean="0"/>
              <a:t>. 7.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4743" t="20163" r="35902" b="6979"/>
          <a:stretch>
            <a:fillRect/>
          </a:stretch>
        </p:blipFill>
        <p:spPr bwMode="auto">
          <a:xfrm>
            <a:off x="5436096" y="1916832"/>
            <a:ext cx="3199750" cy="4464496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7544" y="476672"/>
            <a:ext cx="6696744" cy="21602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uk-UA" sz="2800" b="1" noProof="1" smtClean="0">
              <a:solidFill>
                <a:schemeClr val="tx1"/>
              </a:solidFill>
            </a:endParaRPr>
          </a:p>
          <a:p>
            <a:pPr algn="ctr"/>
            <a:endParaRPr lang="uk-UA" sz="2800" b="1" noProof="1" smtClean="0">
              <a:solidFill>
                <a:schemeClr val="tx1"/>
              </a:solidFill>
            </a:endParaRPr>
          </a:p>
          <a:p>
            <a:pPr algn="ctr"/>
            <a:r>
              <a:rPr lang="uk-UA" sz="2800" b="1" noProof="1" smtClean="0">
                <a:solidFill>
                  <a:schemeClr val="tx1"/>
                </a:solidFill>
              </a:rPr>
              <a:t>МІЖНАРОДНА ПУБЛІКАЦІЙНА АКТИВНІСТЬ НАУКОВО-ПЕДАГОГІЧНИХ ПРАЦІВНИКІВ АКАДЕМІЇ </a:t>
            </a:r>
          </a:p>
          <a:p>
            <a:pPr algn="ctr"/>
            <a:r>
              <a:rPr lang="en-US" sz="2800" b="1" noProof="1" smtClean="0">
                <a:solidFill>
                  <a:schemeClr val="tx1"/>
                </a:solidFill>
              </a:rPr>
              <a:t>(SCOPUS </a:t>
            </a:r>
            <a:r>
              <a:rPr lang="uk-UA" sz="2800" b="1" noProof="1" smtClean="0">
                <a:solidFill>
                  <a:schemeClr val="tx1"/>
                </a:solidFill>
              </a:rPr>
              <a:t>та</a:t>
            </a:r>
            <a:r>
              <a:rPr lang="en-US" sz="2800" b="1" noProof="1" smtClean="0">
                <a:solidFill>
                  <a:schemeClr val="tx1"/>
                </a:solidFill>
              </a:rPr>
              <a:t> WEB OF SCIENCE)</a:t>
            </a:r>
            <a:endParaRPr lang="uk-UA" sz="2800" b="1" noProof="1" smtClean="0">
              <a:solidFill>
                <a:schemeClr val="tx1"/>
              </a:solidFill>
            </a:endParaRPr>
          </a:p>
          <a:p>
            <a:pPr algn="ctr"/>
            <a:r>
              <a:rPr lang="uk-UA" sz="2800" b="1" noProof="1" smtClean="0">
                <a:solidFill>
                  <a:schemeClr val="tx1"/>
                </a:solidFill>
              </a:rPr>
              <a:t>2024-2025 н.р.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noProof="1" smtClean="0">
              <a:solidFill>
                <a:schemeClr val="tx1"/>
              </a:solidFill>
            </a:endParaRPr>
          </a:p>
          <a:p>
            <a:pPr algn="ctr"/>
            <a:endParaRPr lang="ru-RU" sz="2800" b="1" dirty="0" err="1" smtClean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552" y="2996949"/>
          <a:ext cx="6984776" cy="3168354"/>
        </p:xfrm>
        <a:graphic>
          <a:graphicData uri="http://schemas.openxmlformats.org/drawingml/2006/table">
            <a:tbl>
              <a:tblPr/>
              <a:tblGrid>
                <a:gridCol w="3366031"/>
                <a:gridCol w="3618745"/>
              </a:tblGrid>
              <a:tr h="9828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4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  <a:endParaRPr lang="uk-UA" sz="4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noProof="1" smtClean="0">
                          <a:solidFill>
                            <a:schemeClr val="tx1"/>
                          </a:solidFill>
                        </a:rPr>
                        <a:t>Web of Science</a:t>
                      </a:r>
                      <a:endParaRPr lang="uk-UA" sz="4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416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43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 descr="C:\Users\Наукова  Частина\Desktop\Без назв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836712"/>
            <a:ext cx="1512168" cy="936104"/>
          </a:xfrm>
          <a:prstGeom prst="rect">
            <a:avLst/>
          </a:prstGeom>
          <a:noFill/>
        </p:spPr>
      </p:pic>
      <p:pic>
        <p:nvPicPr>
          <p:cNvPr id="57346" name="Picture 2" descr="C:\Users\Наукова  Частина\Desktop\Без назв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916832"/>
            <a:ext cx="1440160" cy="897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14769"/>
            <a:ext cx="8784976" cy="2062103"/>
          </a:xfrm>
          <a:prstGeom prst="rect">
            <a:avLst/>
          </a:prstGeom>
          <a:solidFill>
            <a:srgbClr val="902846"/>
          </a:solidFill>
        </p:spPr>
        <p:txBody>
          <a:bodyPr wrap="square">
            <a:spAutoFit/>
          </a:bodyPr>
          <a:lstStyle/>
          <a:p>
            <a:pPr algn="ctr"/>
            <a:r>
              <a:rPr lang="uk-UA" altLang="uk-UA" sz="3200" b="1" dirty="0" smtClean="0">
                <a:solidFill>
                  <a:schemeClr val="bg1"/>
                </a:solidFill>
                <a:latin typeface="+mj-lt"/>
              </a:rPr>
              <a:t>УЧАСТЬ НАУКОВО-ПЕДАГОГІЧНИХ ПРАЦІВНИКІВ АКАДЕМІЇ У КОНФЕРЕНЦІЯХ, СЕМІНАРАХ, ВЕБІНАРАХ, ТРЕНІНГАХ, ОНЛАЙН-КУРСАХ, КОНКУРСАХ та ін. </a:t>
            </a:r>
            <a:endParaRPr lang="uk-UA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589240"/>
            <a:ext cx="6768752" cy="523220"/>
          </a:xfrm>
          <a:prstGeom prst="rect">
            <a:avLst/>
          </a:prstGeom>
          <a:solidFill>
            <a:srgbClr val="FF505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ОРГАНІЗАЦІЯ ТА УЧАСТЬ У ВИСТАВКАХ </a:t>
            </a:r>
            <a:r>
              <a:rPr lang="uk-UA" altLang="uk-UA" sz="2800" b="1" dirty="0" smtClean="0">
                <a:sym typeface="Arial"/>
              </a:rPr>
              <a:t>– 4</a:t>
            </a:r>
            <a:endParaRPr lang="uk-UA" altLang="uk-UA" sz="2400" b="1" dirty="0" smtClean="0">
              <a:latin typeface="+mj-lt"/>
              <a:sym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4345" y="443711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uk-UA" altLang="uk-UA" sz="2400" b="1" dirty="0" smtClean="0">
              <a:solidFill>
                <a:schemeClr val="tx1">
                  <a:lumMod val="50000"/>
                </a:schemeClr>
              </a:solidFill>
              <a:latin typeface="+mj-lt"/>
              <a:sym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51571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endParaRPr lang="uk-UA" altLang="uk-UA" sz="2400" b="1" dirty="0" smtClean="0">
              <a:solidFill>
                <a:schemeClr val="tx1">
                  <a:lumMod val="50000"/>
                </a:schemeClr>
              </a:solidFill>
              <a:latin typeface="+mj-lt"/>
              <a:sym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149080"/>
            <a:ext cx="469904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СЕМІНАРИ, КУГЛІ СТОЛИ </a:t>
            </a:r>
            <a:r>
              <a:rPr lang="uk-UA" altLang="uk-UA" sz="2800" b="1" dirty="0" smtClean="0">
                <a:sym typeface="Arial"/>
              </a:rPr>
              <a:t>– 24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13698" y="4149080"/>
            <a:ext cx="252665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ВЕБІНАРИ – </a:t>
            </a:r>
            <a:r>
              <a:rPr lang="uk-UA" altLang="uk-UA" sz="2800" b="1" dirty="0" smtClean="0">
                <a:sym typeface="Arial"/>
              </a:rPr>
              <a:t>23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348880"/>
            <a:ext cx="763284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УЧАСТЬ У МІЖНАРОДНИХ ТА ВСЕУКРАЇНСЬКИХ КОНФЕРЕНЦІЯХ – </a:t>
            </a:r>
            <a:r>
              <a:rPr lang="uk-UA" altLang="uk-UA" sz="2800" b="1" dirty="0" smtClean="0">
                <a:sym typeface="Arial"/>
              </a:rPr>
              <a:t>104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4869160"/>
            <a:ext cx="705678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УЧАСТЬ В ОНЛАЙН-КУРСАХ, ТРЕНІНГАХ </a:t>
            </a:r>
            <a:r>
              <a:rPr lang="uk-UA" altLang="uk-UA" sz="2800" b="1" dirty="0" smtClean="0">
                <a:sym typeface="Arial"/>
              </a:rPr>
              <a:t>– 24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429000"/>
            <a:ext cx="6552728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УЧАСТЬ В ІНШИХ КОНФЕРЕНЦІЯХ – </a:t>
            </a:r>
            <a:r>
              <a:rPr lang="uk-UA" altLang="uk-UA" sz="2800" b="1" dirty="0" smtClean="0">
                <a:sym typeface="Arial"/>
              </a:rPr>
              <a:t>154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89418" y="6237312"/>
            <a:ext cx="5302862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КОНКУРСИ, </a:t>
            </a:r>
            <a:r>
              <a:rPr lang="uk-UA" altLang="uk-UA" sz="2800" b="1" dirty="0" smtClean="0">
                <a:sym typeface="Arial"/>
              </a:rPr>
              <a:t>МАЙСТЕРКЛАСИ </a:t>
            </a:r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– </a:t>
            </a:r>
            <a:r>
              <a:rPr lang="uk-UA" altLang="uk-UA" sz="2800" b="1" dirty="0" smtClean="0">
                <a:sym typeface="Arial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104456" cy="936104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ПРОЄКТИ 2025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556792"/>
            <a:ext cx="633670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7" name="Picture 1" descr="E:\Nauk2\kjuj1.jpg"/>
          <p:cNvPicPr>
            <a:picLocks noChangeAspect="1" noChangeArrowheads="1"/>
          </p:cNvPicPr>
          <p:nvPr/>
        </p:nvPicPr>
        <p:blipFill>
          <a:blip r:embed="rId3" cstate="print"/>
          <a:srcRect t="23786" b="20423"/>
          <a:stretch>
            <a:fillRect/>
          </a:stretch>
        </p:blipFill>
        <p:spPr bwMode="auto">
          <a:xfrm>
            <a:off x="4527376" y="72008"/>
            <a:ext cx="1628800" cy="908720"/>
          </a:xfrm>
          <a:prstGeom prst="rect">
            <a:avLst/>
          </a:prstGeom>
          <a:noFill/>
        </p:spPr>
      </p:pic>
      <p:pic>
        <p:nvPicPr>
          <p:cNvPr id="4098" name="Picture 2" descr="E:\Nauk2\kjuj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373313" cy="5159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1412776"/>
            <a:ext cx="8892480" cy="1508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300" b="1" dirty="0" smtClean="0"/>
              <a:t>  Завершено двохрічній проект 101083203 BOOST (Надання можливостей та організаційного успіху малим університетам в Україні) що фінансувався програмою Європейського Союзу </a:t>
            </a:r>
            <a:r>
              <a:rPr lang="uk-UA" sz="2300" b="1" dirty="0" err="1" smtClean="0"/>
              <a:t>Еразмус+</a:t>
            </a:r>
            <a:endParaRPr lang="uk-UA" sz="2300" b="1" dirty="0" smtClean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5438253"/>
            <a:ext cx="828092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/>
              <a:t>Розроблено та подано проєкт: </a:t>
            </a:r>
            <a:r>
              <a:rPr lang="en-US" sz="2400" b="1" dirty="0" smtClean="0"/>
              <a:t>Higher Education Advancement through Regional Music Education Optimization, Networking, and Accessibility </a:t>
            </a:r>
            <a:r>
              <a:rPr lang="en-US" sz="2400" dirty="0" smtClean="0"/>
              <a:t>(</a:t>
            </a:r>
            <a:r>
              <a:rPr lang="uk-UA" sz="2400" dirty="0" smtClean="0"/>
              <a:t>акронім: </a:t>
            </a:r>
            <a:r>
              <a:rPr lang="en-US" sz="2400" dirty="0" smtClean="0"/>
              <a:t>HARMONY)</a:t>
            </a:r>
            <a:endParaRPr lang="uk-UA" sz="28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992884"/>
            <a:ext cx="8280920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dirty="0" smtClean="0"/>
              <a:t>Розпочато реалізацію проєкту  101179514 </a:t>
            </a:r>
            <a:r>
              <a:rPr lang="uk-UA" sz="2400" dirty="0" err="1" smtClean="0"/>
              <a:t>“</a:t>
            </a:r>
            <a:r>
              <a:rPr lang="uk-UA" sz="2400" b="1" dirty="0" err="1" smtClean="0"/>
              <a:t>Developing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Future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Educators’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Digital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Competence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Through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Introducing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Robotics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into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Curriculum”</a:t>
            </a:r>
            <a:r>
              <a:rPr lang="uk-UA" sz="2400" b="1" dirty="0" smtClean="0"/>
              <a:t> – </a:t>
            </a:r>
            <a:r>
              <a:rPr lang="uk-UA" sz="2400" b="1" dirty="0" err="1" smtClean="0"/>
              <a:t>EduRob</a:t>
            </a:r>
            <a:r>
              <a:rPr lang="uk-UA" sz="2400" b="1" dirty="0" smtClean="0"/>
              <a:t>  </a:t>
            </a:r>
            <a:r>
              <a:rPr lang="uk-UA" sz="2400" dirty="0" smtClean="0"/>
              <a:t>(«Розвиток цифрової компетентності майбутніх педагогів через впровадження робототехніки в навчальні програми» (Програма обмінів Європейського Союзу </a:t>
            </a:r>
            <a:r>
              <a:rPr lang="uk-UA" sz="2400" dirty="0" err="1" smtClean="0"/>
              <a:t>Erasmus+</a:t>
            </a:r>
            <a:r>
              <a:rPr lang="uk-UA" sz="2400" dirty="0" smtClean="0"/>
              <a:t>)</a:t>
            </a:r>
            <a:endParaRPr lang="uk-UA" sz="2400" b="1" dirty="0" smtClean="0"/>
          </a:p>
        </p:txBody>
      </p:sp>
      <p:pic>
        <p:nvPicPr>
          <p:cNvPr id="11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764704"/>
            <a:ext cx="1905000" cy="666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327BED9C-97BE-7EE8-AD8F-BB8EBA91D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7488" y="1412776"/>
            <a:ext cx="8036960" cy="4968552"/>
          </a:xfrm>
        </p:spPr>
      </p:pic>
      <p:sp>
        <p:nvSpPr>
          <p:cNvPr id="3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Рада молодих науковців Академії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3581043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EA267D-1058-5AD7-3CA3-B9DBDF41B4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021" y="445432"/>
            <a:ext cx="5172075" cy="2335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E7BAA9-0FF8-2B98-46DC-F25F1D7DE7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936" y="2924944"/>
            <a:ext cx="4989468" cy="34296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8FCFCB-AFAA-861F-E519-5D59FF4DFE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31852" y="692695"/>
            <a:ext cx="3496665" cy="24503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D025BCE-9070-689F-2C40-412E0FDB19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1852" y="3300921"/>
            <a:ext cx="1776159" cy="30536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AC1BCD8-F37A-34E5-FB35-02363F39692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4458" y="3298275"/>
            <a:ext cx="1407017" cy="10785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8B7FAE9-807E-C4A2-153B-191AC715754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84458" y="4612255"/>
            <a:ext cx="1446804" cy="10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118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2DEEC80D-D2FB-0394-FBD7-2EC5C4CE8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722"/>
          <a:stretch/>
        </p:blipFill>
        <p:spPr>
          <a:xfrm>
            <a:off x="395536" y="365126"/>
            <a:ext cx="4921742" cy="382673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3A28EC-AA07-FBBF-90EA-18A526D205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5675" y="620688"/>
            <a:ext cx="1664797" cy="2311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94519DF-B468-EC86-FAFB-A5F7827F77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186031"/>
            <a:ext cx="1600438" cy="23149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6E09589-DCA0-3733-4F70-FB1228FB46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540" y="4511162"/>
            <a:ext cx="1708203" cy="20669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D4FF7B5-3BAB-54C9-D975-29BA5280FAF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5327" y="3709861"/>
            <a:ext cx="3357153" cy="21674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5535623-483A-FA31-06F5-518F8161263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4509120"/>
            <a:ext cx="2874462" cy="21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231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4C120755-8782-3FB4-CC3F-41AE68300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92103" y="3581075"/>
            <a:ext cx="4891783" cy="32050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EC5688-43EE-CA4F-91C9-46EB994E63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80" y="123500"/>
            <a:ext cx="5357813" cy="34575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D3E627-BDF4-9E4B-0485-2CA3D2C5182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1" y="4172539"/>
            <a:ext cx="2857500" cy="15335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F9F070F-6B5C-140A-F04B-EAF28BDFB3F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39031"/>
          <a:stretch/>
        </p:blipFill>
        <p:spPr>
          <a:xfrm>
            <a:off x="5709703" y="175887"/>
            <a:ext cx="3205617" cy="1676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9AA7BF3-3F2A-10AF-FB4C-BDBE7038970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9122"/>
          <a:stretch/>
        </p:blipFill>
        <p:spPr>
          <a:xfrm>
            <a:off x="5709703" y="2118026"/>
            <a:ext cx="3274808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727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Наукова  Частина\Desktop\Без назви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4731553" y="3905672"/>
            <a:ext cx="441244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208823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  <a:t/>
            </a:r>
            <a:b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</a:br>
            <a: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  <a:t/>
            </a:r>
            <a:b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</a:br>
            <a: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  <a:t> </a:t>
            </a:r>
            <a:endParaRPr lang="ru-RU" sz="3600" b="1" dirty="0">
              <a:latin typeface="Bookman Old Style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16632"/>
            <a:ext cx="8208912" cy="10081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/>
              <a:t>Присвоєння вченого звання ДОЦЕНТА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/>
              <a:t>2024-2025  </a:t>
            </a:r>
            <a:r>
              <a:rPr lang="uk-UA" sz="3200" b="1" dirty="0" err="1" smtClean="0"/>
              <a:t>н.р</a:t>
            </a:r>
            <a:r>
              <a:rPr lang="uk-UA" sz="3200" b="1" dirty="0" smtClean="0"/>
              <a:t>. 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340768"/>
            <a:ext cx="889248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uk-UA" sz="2800" b="1" dirty="0" smtClean="0"/>
          </a:p>
          <a:p>
            <a:endParaRPr lang="uk-UA" sz="2400" b="1" dirty="0" smtClean="0"/>
          </a:p>
          <a:p>
            <a:endParaRPr lang="uk-UA" sz="2400" b="1" dirty="0" smtClean="0"/>
          </a:p>
          <a:p>
            <a:endParaRPr lang="uk-UA" sz="2400" b="1" dirty="0" smtClean="0"/>
          </a:p>
          <a:p>
            <a:r>
              <a:rPr lang="uk-UA" sz="2400" b="1" dirty="0" smtClean="0"/>
              <a:t>ГАРМАТЮК РОСТИСЛАВ ТАРАСОВИЧ, </a:t>
            </a:r>
          </a:p>
          <a:p>
            <a:r>
              <a:rPr lang="uk-UA" sz="2400" i="1" dirty="0" smtClean="0"/>
              <a:t>доцент кафедри теорії і методики трудового навчання та технологій</a:t>
            </a:r>
          </a:p>
          <a:p>
            <a:endParaRPr lang="uk-UA" sz="900" b="1" dirty="0" smtClean="0"/>
          </a:p>
          <a:p>
            <a:r>
              <a:rPr lang="uk-UA" sz="2400" b="1" dirty="0" smtClean="0"/>
              <a:t>ГУРСЬКА ОКСАНА ВІКТОРІВНА, </a:t>
            </a:r>
          </a:p>
          <a:p>
            <a:r>
              <a:rPr lang="uk-UA" sz="2400" i="1" dirty="0" smtClean="0"/>
              <a:t>доцент кафедри біології, екології  та методик їх навчання</a:t>
            </a:r>
          </a:p>
          <a:p>
            <a:endParaRPr lang="uk-UA" sz="900" i="1" dirty="0" smtClean="0"/>
          </a:p>
          <a:p>
            <a:r>
              <a:rPr lang="uk-UA" sz="2400" b="1" dirty="0" smtClean="0"/>
              <a:t>МАХАЛЮК ІЛОНА МИХАЙЛІВНА, </a:t>
            </a:r>
          </a:p>
          <a:p>
            <a:r>
              <a:rPr lang="uk-UA" sz="2400" i="1" dirty="0" smtClean="0"/>
              <a:t>доцент кафедри біології, екології  та методик їх навчання</a:t>
            </a:r>
          </a:p>
          <a:p>
            <a:endParaRPr lang="uk-UA" sz="900" b="1" dirty="0" smtClean="0"/>
          </a:p>
          <a:p>
            <a:r>
              <a:rPr lang="uk-UA" sz="2400" b="1" dirty="0" smtClean="0"/>
              <a:t>На розгляді в МОН справи НПП:</a:t>
            </a:r>
          </a:p>
          <a:p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Заблоцького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Андрія Руслановича,</a:t>
            </a:r>
          </a:p>
          <a:p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</a:rPr>
              <a:t>доцента кафедри психології і </a:t>
            </a:r>
          </a:p>
          <a:p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</a:rPr>
              <a:t>соціальної роботи </a:t>
            </a:r>
          </a:p>
          <a:p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Тимош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Юлії Володимирівни,</a:t>
            </a:r>
          </a:p>
          <a:p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</a:rPr>
              <a:t>доцента кафедри психології і </a:t>
            </a:r>
          </a:p>
          <a:p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</a:rPr>
              <a:t>соціальної роботи </a:t>
            </a:r>
          </a:p>
          <a:p>
            <a:endParaRPr lang="uk-UA" sz="800" b="1" dirty="0" smtClean="0"/>
          </a:p>
          <a:p>
            <a:endParaRPr lang="uk-UA" sz="2400" i="1" dirty="0" smtClean="0"/>
          </a:p>
          <a:p>
            <a:endParaRPr lang="uk-UA" sz="2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25D6B69D-265A-30C6-8F4F-A27E0A18F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604448" cy="663907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BCAC82-0659-9B2C-1E0D-C1D9C1DAF3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40968"/>
            <a:ext cx="2351082" cy="20841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77797F9-883D-0A90-AAFF-A7A2BBB170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284984"/>
            <a:ext cx="2893802" cy="208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059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7" y="1844824"/>
          <a:ext cx="8424935" cy="4470496"/>
        </p:xfrm>
        <a:graphic>
          <a:graphicData uri="http://schemas.openxmlformats.org/drawingml/2006/table">
            <a:tbl>
              <a:tblPr firstRow="1" bandRow="1"/>
              <a:tblGrid>
                <a:gridCol w="1640394"/>
                <a:gridCol w="1863360"/>
                <a:gridCol w="1863360"/>
                <a:gridCol w="1592615"/>
                <a:gridCol w="1465206"/>
              </a:tblGrid>
              <a:tr h="1512168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+mj-lt"/>
                        </a:rPr>
                        <a:t>ЗАГАЛЬНА КІЛЬКІСТЬ СТУДЕНТСЬКИХ СТАТЕЙ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+mj-lt"/>
                        </a:rPr>
                        <a:t>У НАУКОВИХ КОНФЕРЕНЦІЯХ, СЕМІНАРАХ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latin typeface="+mj-lt"/>
                        </a:rPr>
                        <a:t>за </a:t>
                      </a:r>
                      <a:r>
                        <a:rPr lang="uk-UA" sz="2800" b="1" u="sng" dirty="0" smtClean="0">
                          <a:latin typeface="+mj-lt"/>
                        </a:rPr>
                        <a:t>2024-2025 </a:t>
                      </a:r>
                      <a:r>
                        <a:rPr lang="uk-UA" sz="2800" b="1" u="sng" dirty="0" err="1" smtClean="0">
                          <a:latin typeface="+mj-lt"/>
                        </a:rPr>
                        <a:t>н.р</a:t>
                      </a:r>
                      <a:r>
                        <a:rPr lang="uk-UA" sz="2800" b="1" u="sng" dirty="0" smtClean="0">
                          <a:latin typeface="+mj-lt"/>
                        </a:rPr>
                        <a:t>.</a:t>
                      </a:r>
                      <a:r>
                        <a:rPr lang="uk-UA" sz="2800" b="1" dirty="0" smtClean="0">
                          <a:latin typeface="+mj-lt"/>
                        </a:rPr>
                        <a:t> </a:t>
                      </a:r>
                      <a:endParaRPr lang="uk-UA" sz="2400" b="1" dirty="0" smtClean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82358"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latin typeface="+mj-lt"/>
                      </a:endParaRPr>
                    </a:p>
                    <a:p>
                      <a:pPr algn="ctr"/>
                      <a:r>
                        <a:rPr lang="uk-UA" sz="1800" b="1" dirty="0" smtClean="0">
                          <a:latin typeface="+mj-lt"/>
                        </a:rPr>
                        <a:t>МІЖНАРОДНІ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+mj-lt"/>
                      </a:endParaRPr>
                    </a:p>
                    <a:p>
                      <a:pPr algn="ctr"/>
                      <a:r>
                        <a:rPr lang="uk-UA" sz="2000" b="1" dirty="0" smtClean="0">
                          <a:latin typeface="+mj-lt"/>
                        </a:rPr>
                        <a:t>ВСЕУКРАЇНСЬКІ</a:t>
                      </a:r>
                    </a:p>
                    <a:p>
                      <a:pPr algn="ctr"/>
                      <a:endParaRPr lang="ru-RU" sz="24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ФАХОВІ СТАТТІ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SCOPUS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+mj-lt"/>
                      </a:endParaRPr>
                    </a:p>
                    <a:p>
                      <a:pPr algn="ctr"/>
                      <a:r>
                        <a:rPr lang="uk-UA" sz="2000" b="1" dirty="0" smtClean="0">
                          <a:latin typeface="+mj-lt"/>
                        </a:rPr>
                        <a:t>АКАДЕМІЧНІ</a:t>
                      </a:r>
                    </a:p>
                    <a:p>
                      <a:pPr algn="ctr"/>
                      <a:r>
                        <a:rPr lang="uk-UA" sz="2000" b="1" dirty="0" smtClean="0">
                          <a:latin typeface="+mj-lt"/>
                        </a:rPr>
                        <a:t> </a:t>
                      </a:r>
                      <a:endParaRPr lang="ru-RU" sz="20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СЕМІНАРИ та ін.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63768">
                <a:tc>
                  <a:txBody>
                    <a:bodyPr/>
                    <a:lstStyle/>
                    <a:p>
                      <a:pPr algn="ctr"/>
                      <a:r>
                        <a:rPr lang="ru-RU" sz="3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51</a:t>
                      </a:r>
                      <a:endParaRPr lang="ru-RU" sz="32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110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1/1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120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117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86279">
                <a:tc gridSpan="5">
                  <a:txBody>
                    <a:bodyPr/>
                    <a:lstStyle/>
                    <a:p>
                      <a:pPr algn="ctr"/>
                      <a:endParaRPr lang="uk-UA" sz="20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uk-UA" sz="3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Всього: 4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02</a:t>
                      </a:r>
                      <a:endParaRPr lang="uk-UA" sz="3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ru-RU" sz="12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Google Shape;229;p15"/>
          <p:cNvSpPr txBox="1">
            <a:spLocks noGrp="1"/>
          </p:cNvSpPr>
          <p:nvPr>
            <p:ph type="title"/>
          </p:nvPr>
        </p:nvSpPr>
        <p:spPr>
          <a:xfrm>
            <a:off x="323528" y="332656"/>
            <a:ext cx="8496944" cy="1440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РЕЗУЛЬТАТИ СТУДЕНТСЬКОЇ </a:t>
            </a:r>
            <a:b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</a:b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НАУКОВО-ДОСЛІДНОЇ РОБОТИ</a:t>
            </a:r>
            <a:endParaRPr kumimoji="0" lang="uk-UA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49018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5273824"/>
            <a:ext cx="223330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Наукова  Частина\Desktop\863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365104"/>
            <a:ext cx="152460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4056" y="355506"/>
          <a:ext cx="7452320" cy="3721566"/>
        </p:xfrm>
        <a:graphic>
          <a:graphicData uri="http://schemas.openxmlformats.org/drawingml/2006/table">
            <a:tbl>
              <a:tblPr firstRow="1" bandRow="1"/>
              <a:tblGrid>
                <a:gridCol w="3489041"/>
                <a:gridCol w="3963279"/>
              </a:tblGrid>
              <a:tr h="11964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/>
                        <a:t>УЧАСТЬ ЗДОБУВАЧІВ ВИЩОЇ ОСВІТИ  У МИСТЕЦЬКИХ КОНКУРСАХ, ФЕСТИВАЛЯХ</a:t>
                      </a:r>
                      <a:r>
                        <a:rPr lang="uk-UA" sz="2800" b="1" baseline="0" dirty="0" smtClean="0"/>
                        <a:t>  </a:t>
                      </a:r>
                      <a:endParaRPr lang="uk-UA" sz="2000" b="1" dirty="0" smtClean="0"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429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+mj-lt"/>
                        </a:rPr>
                        <a:t>МІЖНАРОДНІ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+mj-lt"/>
                        </a:rPr>
                        <a:t>ВСЕУКРАЇНСЬКІ</a:t>
                      </a:r>
                    </a:p>
                    <a:p>
                      <a:pPr algn="ctr"/>
                      <a:endParaRPr lang="ru-RU" sz="24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3086"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17</a:t>
                      </a:r>
                      <a:endParaRPr lang="ru-RU" sz="3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52349">
                <a:tc gridSpan="2">
                  <a:txBody>
                    <a:bodyPr/>
                    <a:lstStyle/>
                    <a:p>
                      <a:pPr algn="ctr"/>
                      <a:endParaRPr lang="uk-UA" sz="20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uk-UA" sz="3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Всього: 19</a:t>
                      </a:r>
                    </a:p>
                    <a:p>
                      <a:pPr algn="ctr"/>
                      <a:endParaRPr lang="ru-RU" sz="12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D:\НАУКОВА 2024-2025 н.р\ЗВІТ НАУКА ЗА 24-25 н.р\Диплом Мацюк Ганна 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r="1915"/>
          <a:stretch>
            <a:fillRect/>
          </a:stretch>
        </p:blipFill>
        <p:spPr bwMode="auto">
          <a:xfrm>
            <a:off x="7838508" y="3429000"/>
            <a:ext cx="1305492" cy="1831799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</p:pic>
      <p:pic>
        <p:nvPicPr>
          <p:cNvPr id="6" name="Рисунок 5" descr="C:\Users\Наукова  Частина\Desktop\982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797152"/>
            <a:ext cx="154714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4842916"/>
            <a:ext cx="1402656" cy="201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077072"/>
            <a:ext cx="125200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4941168"/>
            <a:ext cx="1308175" cy="175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3807038"/>
            <a:ext cx="5040560" cy="286232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000" b="1" dirty="0" smtClean="0"/>
              <a:t>МАЦЮК ГАННА</a:t>
            </a:r>
            <a:r>
              <a:rPr lang="uk-UA" sz="2000" dirty="0" smtClean="0"/>
              <a:t>, здобувачка першого (бакалаврського) рівня вищої освіти здобула </a:t>
            </a:r>
            <a:r>
              <a:rPr lang="uk-UA" sz="2000" b="1" dirty="0" smtClean="0"/>
              <a:t>Диплом</a:t>
            </a:r>
            <a:r>
              <a:rPr lang="uk-UA" sz="2000" dirty="0" smtClean="0"/>
              <a:t> учасника </a:t>
            </a:r>
            <a:r>
              <a:rPr lang="uk-UA" sz="2000" b="1" dirty="0" smtClean="0"/>
              <a:t>Всеукраїнського конкурсу творчих проєктів до Міжнародного дня рідної мови. </a:t>
            </a:r>
          </a:p>
          <a:p>
            <a:r>
              <a:rPr lang="uk-UA" sz="2000" dirty="0" smtClean="0"/>
              <a:t>Науковий супровід здійснювала: </a:t>
            </a:r>
          </a:p>
          <a:p>
            <a:r>
              <a:rPr lang="uk-UA" sz="2000" b="1" dirty="0" smtClean="0"/>
              <a:t>ВОЛЯНЮК Інна Оверківна</a:t>
            </a:r>
            <a:r>
              <a:rPr lang="uk-UA" sz="2000" dirty="0" smtClean="0"/>
              <a:t>, доцент кафедри української мови і літератури та методик  їх навчання, к. філол. н., доцент. </a:t>
            </a:r>
            <a:endParaRPr lang="uk-UA" sz="2400" dirty="0"/>
          </a:p>
        </p:txBody>
      </p:sp>
      <p:pic>
        <p:nvPicPr>
          <p:cNvPr id="4" name="Picture 2" descr="Немає опису світлин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64088" cy="3567328"/>
          </a:xfrm>
          <a:prstGeom prst="rect">
            <a:avLst/>
          </a:prstGeom>
          <a:noFill/>
        </p:spPr>
      </p:pic>
      <p:pic>
        <p:nvPicPr>
          <p:cNvPr id="2052" name="Picture 4" descr="Немає опису світлин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348880"/>
            <a:ext cx="1152128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9" name="Picture 2" descr="D:\НАУКОВА 2024-2025 н.р\ЗВІТ НАУКА ЗА 24-25 н.р\Диплом Мацюк Ганна 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r="1915"/>
          <a:stretch>
            <a:fillRect/>
          </a:stretch>
        </p:blipFill>
        <p:spPr bwMode="auto">
          <a:xfrm>
            <a:off x="5292081" y="1453184"/>
            <a:ext cx="3851920" cy="54048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427984" cy="1484784"/>
          </a:xfrm>
          <a:solidFill>
            <a:srgbClr val="902846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+mn-lt"/>
              </a:rPr>
              <a:t>КОНКУРСИ</a:t>
            </a: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88832" cy="1296144"/>
          </a:xfr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/>
            </a:r>
            <a:b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ВСЕУКРАЇНСЬКА СТУДЕНТСЬКА ОЛІМПІАДА </a:t>
            </a:r>
            <a:b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з навчальних дисциплін і спеціальностей </a:t>
            </a:r>
            <a:b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за 2024-2025 н.р. </a:t>
            </a:r>
            <a:r>
              <a:rPr lang="uk-UA" sz="3600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/>
            </a:r>
            <a:br>
              <a:rPr lang="uk-UA" sz="3600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endParaRPr lang="uk-UA" sz="2000" b="1" i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614686"/>
          <a:ext cx="8136904" cy="5126682"/>
        </p:xfrm>
        <a:graphic>
          <a:graphicData uri="http://schemas.openxmlformats.org/drawingml/2006/table">
            <a:tbl>
              <a:tblPr/>
              <a:tblGrid>
                <a:gridCol w="4392488"/>
                <a:gridCol w="1152128"/>
                <a:gridCol w="1296144"/>
                <a:gridCol w="1296144"/>
              </a:tblGrid>
              <a:tr h="4320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Спеціальність/навчальна дисципліна</a:t>
                      </a:r>
                      <a:endParaRPr lang="uk-UA" sz="1400" b="1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900" b="1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І місце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900" b="1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ІІ місце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900" b="1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ІІІ місце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ЕКОЛОГІЯ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БІОЛОГІЯ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ПЕДАГОГІКА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ДОШКІЛЬНА ОСВІТА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ПОЧАТКОВА ОСВІТА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ІНФОРМАЦІЙНІ ТЕХНОЛОГІЇ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ПСИХОЛОГІЯ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СОЦІАЛЬНА РОБОТА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ФІЗИЧНА КУЛЬТУРА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832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ТРУДОВЕ НАВЧАННЯ ТА ТЕХНОЛОГІЇ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ІНОЗЕМНА МОВА (АНГЛІЙСЬКА)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9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УКРАЇНСЬКА МОВА 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latin typeface="+mj-lt"/>
                          <a:ea typeface="Calibri"/>
                          <a:cs typeface="Times New Roman"/>
                        </a:rPr>
                        <a:t>ВСЬОГО</a:t>
                      </a: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: 52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latin typeface="+mj-lt"/>
                          <a:ea typeface="Calibri"/>
                          <a:cs typeface="Times New Roman"/>
                        </a:rPr>
                        <a:t>21</a:t>
                      </a:r>
                      <a:endParaRPr lang="uk-UA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latin typeface="+mj-lt"/>
                          <a:ea typeface="Calibri"/>
                          <a:cs typeface="Times New Roman"/>
                        </a:rPr>
                        <a:t>19</a:t>
                      </a:r>
                      <a:endParaRPr lang="uk-UA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latin typeface="+mj-lt"/>
                          <a:ea typeface="Calibri"/>
                          <a:cs typeface="Times New Roman"/>
                        </a:rPr>
                        <a:t>18</a:t>
                      </a:r>
                      <a:endParaRPr lang="uk-UA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48872" cy="1224136"/>
          </a:xfr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КОНКУРС СТУДЕНТСЬКИХ НАУКОВИХ РОБІТ</a:t>
            </a:r>
            <a:r>
              <a:rPr lang="uk-UA" sz="3600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/>
            </a:r>
            <a:br>
              <a:rPr lang="uk-UA" sz="3600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i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“Культурно-освітня місія навчальних </a:t>
            </a:r>
            <a:br>
              <a:rPr lang="uk-UA" sz="3100" b="1" i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i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закладів м. Кременця ХІХ-ХХІ століть”</a:t>
            </a:r>
            <a:endParaRPr lang="uk-UA" sz="20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628800"/>
            <a:ext cx="5904656" cy="4518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2800" b="1" noProof="1" smtClean="0">
                <a:solidFill>
                  <a:srgbClr val="FF0000"/>
                </a:solidFill>
                <a:latin typeface="+mj-lt"/>
              </a:rPr>
              <a:t>ДИПЛОМ І СТУПЕНЯ</a:t>
            </a:r>
          </a:p>
          <a:p>
            <a:pPr algn="ctr">
              <a:spcBef>
                <a:spcPct val="0"/>
              </a:spcBef>
            </a:pPr>
            <a:endParaRPr lang="uk-UA" sz="1200" b="1" noProof="1" smtClean="0">
              <a:solidFill>
                <a:srgbClr val="FF0000"/>
              </a:solidFill>
              <a:latin typeface="+mj-lt"/>
            </a:endParaRPr>
          </a:p>
          <a:p>
            <a:pPr algn="just">
              <a:spcBef>
                <a:spcPct val="0"/>
              </a:spcBef>
            </a:pPr>
            <a:r>
              <a:rPr lang="uk-UA" sz="2400" b="1" noProof="1" smtClean="0">
                <a:latin typeface="+mj-lt"/>
              </a:rPr>
              <a:t>СИЧОВ ОЛЕКСАНДР,  </a:t>
            </a:r>
            <a:r>
              <a:rPr lang="uk-UA" sz="2400" noProof="1" smtClean="0">
                <a:latin typeface="+mj-lt"/>
              </a:rPr>
              <a:t>здобувач вищої освіти 23-Бс групи факультету фізичного виховання, біології та психології  </a:t>
            </a:r>
          </a:p>
          <a:p>
            <a:pPr algn="just">
              <a:spcBef>
                <a:spcPct val="0"/>
              </a:spcBef>
            </a:pPr>
            <a:r>
              <a:rPr lang="uk-UA" sz="1000" b="1" noProof="1" smtClean="0">
                <a:latin typeface="+mj-lt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uk-UA" sz="2400" b="1" noProof="1" smtClean="0">
                <a:latin typeface="+mj-lt"/>
              </a:rPr>
              <a:t>Тема: “ЗЛАМАНІ КРИЛА: СТУДЕНТСЬКИЙ СУПРОТИВ ТАРАГЕДІЯ БОРОТЬБИ ЗА НЕЗАЛЕЖНІСТЬ УКРАЇНИ”</a:t>
            </a:r>
          </a:p>
          <a:p>
            <a:pPr algn="just">
              <a:spcBef>
                <a:spcPct val="0"/>
              </a:spcBef>
            </a:pPr>
            <a:endParaRPr lang="uk-UA" sz="2400" b="1" u="sng" noProof="1" smtClean="0">
              <a:latin typeface="+mj-lt"/>
            </a:endParaRPr>
          </a:p>
          <a:p>
            <a:pPr algn="just">
              <a:spcBef>
                <a:spcPct val="0"/>
              </a:spcBef>
            </a:pPr>
            <a:r>
              <a:rPr lang="uk-UA" sz="2400" b="1" noProof="1" smtClean="0">
                <a:latin typeface="+mj-lt"/>
              </a:rPr>
              <a:t>Науковий керівник:  СКАКАЛЬСЬКА І.Б.,</a:t>
            </a:r>
          </a:p>
          <a:p>
            <a:pPr>
              <a:spcBef>
                <a:spcPct val="0"/>
              </a:spcBef>
            </a:pPr>
            <a:r>
              <a:rPr lang="uk-UA" sz="2400" noProof="1" smtClean="0">
                <a:latin typeface="+mj-lt"/>
              </a:rPr>
              <a:t>доктор історичних наук, професор</a:t>
            </a:r>
            <a:endParaRPr lang="uk-UA" sz="2400" b="1" noProof="1" smtClean="0">
              <a:latin typeface="+mj-lt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uk-UA" b="1" noProof="1" smtClean="0">
                <a:solidFill>
                  <a:srgbClr val="FF0000"/>
                </a:solidFill>
                <a:latin typeface="+mj-lt"/>
              </a:rPr>
              <a:t> 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2" descr="\\NAUK3\Nauk_3\Конкурс студентських наукових робіт\Конкурс студентських наукових робі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39" y="1628800"/>
            <a:ext cx="2952350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</p:pic>
      <p:pic>
        <p:nvPicPr>
          <p:cNvPr id="12" name="Рисунок 11" descr="D:\НАУКОВА 2024-2025 н.р\КОНКУРСИ, ОЛІМПІАДИ СТУД\ДИПЛОМ СИЧОВУ.jpg"/>
          <p:cNvPicPr/>
          <p:nvPr/>
        </p:nvPicPr>
        <p:blipFill>
          <a:blip r:embed="rId4" cstate="print"/>
          <a:srcRect l="5719" t="7416" r="8654" b="11992"/>
          <a:stretch>
            <a:fillRect/>
          </a:stretch>
        </p:blipFill>
        <p:spPr bwMode="auto">
          <a:xfrm rot="16200000">
            <a:off x="5547027" y="3971979"/>
            <a:ext cx="3456383" cy="265845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224136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КОНКУРС СТУДЕНТСЬКИХ НАУКОВИХ РОБІТ</a:t>
            </a:r>
            <a:r>
              <a:rPr lang="uk-UA" sz="3600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/>
            </a:r>
            <a:br>
              <a:rPr lang="uk-UA" sz="3600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i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“Культурно-освітня місія навчальних </a:t>
            </a:r>
            <a:br>
              <a:rPr lang="uk-UA" sz="3100" b="1" i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i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закладів м. Кременця ХІХ-ХХІ століть”</a:t>
            </a:r>
            <a:endParaRPr lang="uk-UA" sz="20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682219"/>
            <a:ext cx="5976664" cy="4939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3200" b="1" noProof="1" smtClean="0">
                <a:solidFill>
                  <a:srgbClr val="FF0000"/>
                </a:solidFill>
                <a:latin typeface="+mj-lt"/>
              </a:rPr>
              <a:t>ГРАМОТИ ЗА УЧАСТЬ</a:t>
            </a:r>
          </a:p>
          <a:p>
            <a:pPr algn="just">
              <a:spcBef>
                <a:spcPct val="0"/>
              </a:spcBef>
              <a:buFont typeface="Arial" pitchFamily="34" charset="0"/>
              <a:buChar char="•"/>
            </a:pPr>
            <a:r>
              <a:rPr lang="uk-UA" sz="2400" b="1" dirty="0" smtClean="0"/>
              <a:t> МАРТИНЮК ЮЛІЯ, </a:t>
            </a:r>
            <a:r>
              <a:rPr lang="uk-UA" sz="2400" dirty="0" smtClean="0"/>
              <a:t>здобувачка вищої освіти 31-ДО групи факультету дошкільної і початкової освіти, історії та мистецтв </a:t>
            </a:r>
          </a:p>
          <a:p>
            <a:pPr algn="just">
              <a:spcBef>
                <a:spcPct val="0"/>
              </a:spcBef>
            </a:pPr>
            <a:endParaRPr lang="uk-UA" sz="1000" dirty="0" smtClean="0"/>
          </a:p>
          <a:p>
            <a:pPr algn="just">
              <a:spcBef>
                <a:spcPct val="0"/>
              </a:spcBef>
            </a:pPr>
            <a:r>
              <a:rPr lang="uk-UA" sz="2400" b="1" noProof="1" smtClean="0">
                <a:latin typeface="+mj-lt"/>
              </a:rPr>
              <a:t>Науковий керівник: </a:t>
            </a:r>
            <a:r>
              <a:rPr lang="uk-UA" sz="2400" noProof="1" smtClean="0">
                <a:latin typeface="+mj-lt"/>
              </a:rPr>
              <a:t>доктор педагогічних наук, професор </a:t>
            </a:r>
            <a:r>
              <a:rPr lang="uk-UA" sz="2400" b="1" noProof="1" smtClean="0">
                <a:latin typeface="+mj-lt"/>
              </a:rPr>
              <a:t>ОНИЩУК І. А.</a:t>
            </a:r>
          </a:p>
          <a:p>
            <a:pPr algn="just">
              <a:spcBef>
                <a:spcPct val="0"/>
              </a:spcBef>
            </a:pPr>
            <a:endParaRPr lang="uk-UA" sz="1100" b="1" noProof="1" smtClean="0">
              <a:latin typeface="+mj-lt"/>
            </a:endParaRPr>
          </a:p>
          <a:p>
            <a:pPr algn="just">
              <a:spcBef>
                <a:spcPct val="0"/>
              </a:spcBef>
            </a:pPr>
            <a:endParaRPr lang="uk-UA" sz="1100" b="1" noProof="1" smtClean="0">
              <a:latin typeface="+mj-lt"/>
            </a:endParaRPr>
          </a:p>
          <a:p>
            <a:pPr algn="just">
              <a:spcBef>
                <a:spcPct val="0"/>
              </a:spcBef>
              <a:buFont typeface="Arial" pitchFamily="34" charset="0"/>
              <a:buChar char="•"/>
            </a:pPr>
            <a:r>
              <a:rPr lang="uk-UA" sz="2400" b="1" dirty="0" smtClean="0"/>
              <a:t> САВЧУК АНДРІЙ</a:t>
            </a:r>
            <a:r>
              <a:rPr lang="uk-UA" sz="2400" dirty="0" smtClean="0"/>
              <a:t>, здобувач вищої освіти   31-І групи факультету дошкільної і початкової освіти, історії та мистецтв</a:t>
            </a:r>
          </a:p>
          <a:p>
            <a:pPr algn="just">
              <a:spcBef>
                <a:spcPct val="0"/>
              </a:spcBef>
            </a:pPr>
            <a:endParaRPr lang="uk-UA" sz="1050" dirty="0" smtClean="0"/>
          </a:p>
          <a:p>
            <a:pPr algn="just">
              <a:spcBef>
                <a:spcPct val="0"/>
              </a:spcBef>
            </a:pPr>
            <a:r>
              <a:rPr lang="uk-UA" sz="2400" b="1" noProof="1" smtClean="0"/>
              <a:t>Науковий керівник: </a:t>
            </a:r>
            <a:r>
              <a:rPr lang="uk-UA" sz="2400" noProof="1" smtClean="0"/>
              <a:t>доктор історичних наук, професор </a:t>
            </a:r>
            <a:r>
              <a:rPr lang="uk-UA" sz="2400" b="1" noProof="1" smtClean="0"/>
              <a:t>СТРОНСЬКИЙ Г. Й.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2" descr="\\NAUK3\Nauk_3\Конкурс студентських наукових робіт\Конкурс студентських наукових робі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628800"/>
            <a:ext cx="2549757" cy="3593862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11" name="Рисунок 10" descr="D:\НАУКОВА 2024-2025 н.р\ЗВІТ НАУКА ЗА 24-25 н.р\Дратоти, Диплом КСНР.jpg"/>
          <p:cNvPicPr/>
          <p:nvPr/>
        </p:nvPicPr>
        <p:blipFill>
          <a:blip r:embed="rId4" cstate="print"/>
          <a:srcRect t="21918" b="8888"/>
          <a:stretch>
            <a:fillRect/>
          </a:stretch>
        </p:blipFill>
        <p:spPr bwMode="auto">
          <a:xfrm>
            <a:off x="6369731" y="4869160"/>
            <a:ext cx="277426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656184"/>
          </a:xfr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>РЕЙТИНГОВЕ ОЦІНЮВАННЯ ДІЯЛЬНОСТІ </a:t>
            </a:r>
            <a:b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>НАУКОВО-ПЕДАГОГІЧНИХ ПРАЦІВНИКІВ АКАДЕМІЇ</a:t>
            </a:r>
            <a:b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>за 2024-2025 навчальний рік </a:t>
            </a:r>
            <a:b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endParaRPr lang="uk-UA" sz="31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556792"/>
            <a:ext cx="633670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l="3322" t="10777" r="40179" b="22982"/>
          <a:stretch>
            <a:fillRect/>
          </a:stretch>
        </p:blipFill>
        <p:spPr bwMode="auto">
          <a:xfrm>
            <a:off x="72008" y="1700808"/>
            <a:ext cx="70202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3" cstate="print"/>
          <a:srcRect l="21866" t="65111" r="61687" b="28900"/>
          <a:stretch>
            <a:fillRect/>
          </a:stretch>
        </p:blipFill>
        <p:spPr bwMode="auto">
          <a:xfrm>
            <a:off x="4788024" y="2636912"/>
            <a:ext cx="3888432" cy="10081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8" name="Соединительная линия уступом 17"/>
          <p:cNvCxnSpPr/>
          <p:nvPr/>
        </p:nvCxnSpPr>
        <p:spPr>
          <a:xfrm rot="5400000" flipH="1" flipV="1">
            <a:off x="3743908" y="4113076"/>
            <a:ext cx="2160240" cy="93610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Рисунок 8" descr="РЕЙТИНГОВА ОЦІНКА РОБОТИ ВИКЛАДАЧА - Методкабінет ВСП Горохівський фаховий  коледж ЛНУП"/>
          <p:cNvPicPr/>
          <p:nvPr/>
        </p:nvPicPr>
        <p:blipFill>
          <a:blip r:embed="rId4" cstate="print"/>
          <a:srcRect l="9938" r="11802"/>
          <a:stretch>
            <a:fillRect/>
          </a:stretch>
        </p:blipFill>
        <p:spPr bwMode="auto">
          <a:xfrm>
            <a:off x="5364088" y="3717032"/>
            <a:ext cx="37444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5" cstate="print"/>
          <a:srcRect r="60337"/>
          <a:stretch>
            <a:fillRect/>
          </a:stretch>
        </p:blipFill>
        <p:spPr bwMode="auto">
          <a:xfrm>
            <a:off x="21167" y="1700808"/>
            <a:ext cx="734409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РЕЙТИНГОВЕ ОЦІНЮВАННЯ ДІЯЛЬНОСТІ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ПРАЦІВНИКІВ 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2024-2025 н. р.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783183"/>
          <a:ext cx="8929750" cy="5069382"/>
        </p:xfrm>
        <a:graphic>
          <a:graphicData uri="http://schemas.openxmlformats.org/drawingml/2006/table">
            <a:tbl>
              <a:tblPr firstRow="1" bandRow="1"/>
              <a:tblGrid>
                <a:gridCol w="580796"/>
                <a:gridCol w="4243740"/>
                <a:gridCol w="2016224"/>
                <a:gridCol w="2088990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ПРІЗВИЩЕ, ІМ</a:t>
                      </a:r>
                      <a:r>
                        <a:rPr lang="ru-RU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’</a:t>
                      </a: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НАУКОВО-ПЕДАГОГІЧНОГО ПРАЦІВНИКА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ВЧЕНЕ ЗВАННЯ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9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4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ОСТАТОЧНА  РЕЙТИНГОВА ОЦІНКА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ПАШЕЧКО МИХАЙЛО ІВАНОВИЧ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т.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32547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latin typeface="+mj-lt"/>
                          <a:ea typeface="Times New Roman"/>
                          <a:cs typeface="Times New Roman"/>
                        </a:rPr>
                        <a:t>КУРАЧ</a:t>
                      </a: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 МИКОЛА СТАНІСЛАВОВИЧ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7554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БОЖИК МИКОЛА ОЛОДИМИРОВИЧ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7532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НАЗАРЕЦЬ ВІТАЛІЙ МИКОЛАЙОВИЧ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філол.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7183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БОДНАР МАРІЯ БОГДАНІВНА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</a:t>
                      </a:r>
                      <a:r>
                        <a:rPr lang="uk-UA" sz="1600" b="1" dirty="0" err="1">
                          <a:latin typeface="+mj-lt"/>
                          <a:ea typeface="Times New Roman"/>
                          <a:cs typeface="Times New Roman"/>
                        </a:rPr>
                        <a:t>психол</a:t>
                      </a: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7140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ОНИЩУК ІРИНА АНАТОЛІЇВНА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пед. н.</a:t>
                      </a: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b="1" dirty="0" err="1">
                          <a:latin typeface="+mj-lt"/>
                          <a:ea typeface="Times New Roman"/>
                          <a:cs typeface="Times New Roman"/>
                        </a:rPr>
                        <a:t>професор</a:t>
                      </a:r>
                      <a:endParaRPr lang="uk-UA" sz="16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6695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3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7.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ТРИГУБА ОЛЕНА ВАСИЛІВНА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с.-г.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6285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БАНАХ ВОЛОДИМИР ІГОРОВИЧ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н. фіз. вих. та спорту,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6105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9.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СКАКАЛЬСЬКА ІРИНА БОГДАНІВНА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і.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6097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10.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СИРОТЮК МИКОЛА ВАСИЛЬОВИЧ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5480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81680"/>
            <a:ext cx="9144000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РЕЙТИНГОВЕ ОЦІНЮВАННЯ ДІЯЛЬНОСТІ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ПРАЦІВНИКІВ 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2024-2025 н. р.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6" y="1838482"/>
          <a:ext cx="9036495" cy="4974894"/>
        </p:xfrm>
        <a:graphic>
          <a:graphicData uri="http://schemas.openxmlformats.org/drawingml/2006/table">
            <a:tbl>
              <a:tblPr firstRow="1" bandRow="1"/>
              <a:tblGrid>
                <a:gridCol w="587739"/>
                <a:gridCol w="4513076"/>
                <a:gridCol w="2186063"/>
                <a:gridCol w="1749617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ПРІЗВИЩЕ, ІМ</a:t>
                      </a:r>
                      <a:r>
                        <a:rPr lang="ru-RU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’</a:t>
                      </a: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НАУКОВО-ПЕДАГОГІЧНОГО ПРАЦІВНИКА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ВЧЕНЕ ЗВАННЯ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400" b="1" i="0" u="none" strike="noStrike" kern="1200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ОСТАТОЧНА  РЕЙТИНГОВА ОЦІНКА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11.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СОЛЯР ЛАРИСА ВІТАЛІЇВНА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5452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ОМЕЛЬЧУК ОЛЕКСАНДР ВАСИЛЬОВИЧ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5388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ГЛОТОВ ОЛЕКСАНДР ЛЕОНІДОВИЧ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філол.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+mj-lt"/>
                          <a:ea typeface="Times New Roman"/>
                          <a:cs typeface="Times New Roman"/>
                        </a:rPr>
                        <a:t>5355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МИХАЛЮК ІЛОНА МИХАЙЛІВНА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5150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15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БЕНЕРА ВАЛЕНТИНА ЄФРЕМІВНА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5119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ГАЛАГАН ОКСАНА КОСТЯНТИНІВНА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4692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3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17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ГОЛОВАТЮК ЛЮДМИЛА МИХАЙЛІВНА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4532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ДУХ ОЛЬГА ІГОРІВНА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4454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19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ЧИК ДЕНИС ЧАБОВИЧ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філол.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4402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КРАТКО ОЛЬГА ВІКТОРІВНА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і. н.</a:t>
                      </a: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, доцент</a:t>
                      </a:r>
                      <a:endParaRPr lang="uk-UA" sz="16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4318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+mn-lt"/>
              </a:rPr>
            </a:br>
            <a:r>
              <a:rPr lang="uk-UA" sz="3100" b="1" dirty="0" smtClean="0">
                <a:solidFill>
                  <a:srgbClr val="C00000"/>
                </a:solidFill>
                <a:latin typeface="+mn-lt"/>
              </a:rPr>
              <a:t>ПІДВИЩЕННЯ КВАЛІФІКАЦІЇ / СТАЖУВАННЯ В УКРАЇНІ </a:t>
            </a:r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+mn-lt"/>
              </a:rPr>
            </a:br>
            <a:endParaRPr lang="uk-UA" sz="4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9670493"/>
              </p:ext>
            </p:extLst>
          </p:nvPr>
        </p:nvGraphicFramePr>
        <p:xfrm>
          <a:off x="179512" y="1584599"/>
          <a:ext cx="8712968" cy="4561437"/>
        </p:xfrm>
        <a:graphic>
          <a:graphicData uri="http://schemas.openxmlformats.org/drawingml/2006/table">
            <a:tbl>
              <a:tblPr/>
              <a:tblGrid>
                <a:gridCol w="4248472"/>
                <a:gridCol w="4464496"/>
              </a:tblGrid>
              <a:tr h="351757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ПРІЗВИЩЕ, ІМЯ, ПО БАТЬКОВІ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3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ЗВО, УСТАНОВИ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892923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БАЛБУС</a:t>
                      </a:r>
                      <a:r>
                        <a:rPr lang="uk-UA" sz="23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Тетяна Анатоліївна,</a:t>
                      </a:r>
                      <a:endParaRPr lang="uk-UA" sz="23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ШАБАГА Степан Богданович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Тернопільський національний педагогічний </a:t>
                      </a: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університет</a:t>
                      </a: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імені Володимира Гнатюка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2340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ТОМАШІВСЬКА Мар</a:t>
                      </a: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̕</a:t>
                      </a: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яна Мирославівна </a:t>
                      </a:r>
                      <a:endParaRPr lang="ru-RU" sz="23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Рівненський державний гуманітарний університет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1757">
                <a:tc gridSpan="2"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ЗДОБУТТЯ ДРУГОЇ </a:t>
                      </a:r>
                      <a:r>
                        <a:rPr lang="ru-RU" sz="23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ВИЩОЇ ОСВІТИ (Диплом МАГІСТРА)</a:t>
                      </a:r>
                      <a:endParaRPr lang="ru-RU" sz="23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622340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ДОМАНЮК Оксана Михайлівна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Мелітопольський педагогічний </a:t>
                      </a: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університет</a:t>
                      </a:r>
                      <a:r>
                        <a:rPr lang="uk-UA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імені Богдана Хмельницького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0707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ЛЕГІН Вікторія Борисівна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68990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ОНИЩУК Ірина Анатоліївна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РЕЙТИНГОВЕ ОЦІНЮВАННЯ ДІЯЛЬНОСТІ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ПРАЦІВНИКІВ 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2024-2025 н. р.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772326"/>
          <a:ext cx="8929750" cy="5069382"/>
        </p:xfrm>
        <a:graphic>
          <a:graphicData uri="http://schemas.openxmlformats.org/drawingml/2006/table">
            <a:tbl>
              <a:tblPr firstRow="1" bandRow="1"/>
              <a:tblGrid>
                <a:gridCol w="580796"/>
                <a:gridCol w="4315748"/>
                <a:gridCol w="2304256"/>
                <a:gridCol w="1728950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ПРІЗВИЩЕ, ІМ</a:t>
                      </a:r>
                      <a:r>
                        <a:rPr lang="ru-RU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’</a:t>
                      </a: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НАУКОВО-ПЕДАГОГІЧНОГО ПРАЦІВНИКА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ВЧЕНЕ ЗВАННЯ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Загальна </a:t>
                      </a: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к-ть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вартісних балів</a:t>
                      </a:r>
                      <a:endParaRPr lang="uk-UA" sz="1400" b="1" i="0" u="none" strike="noStrike" kern="1200" cap="none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ПАШЕЧКО МИХАЙЛО ІВАНОВИЧ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д. т.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10415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БЕНЕРА ВАЛЕНТИНА ЄФРЕМІВНА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7678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НАЗАРЕЦЬ ВІТАЛІЙ МИКОЛАЙОВИЧ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д. філол.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7183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ОНИЩУК ІРИНА АНАТОЛІЇВНА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д. пед. н.</a:t>
                      </a: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, професор</a:t>
                      </a:r>
                      <a:endParaRPr lang="uk-UA" sz="16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6695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ТРИГУБА ОЛЕНА ВАСИЛІВНА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с.-г.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6285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БАНАХ ВОЛОДИМИР ІГОРОВИЧ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к. н. фіз. вих. та спорту,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6105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3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СКАКАЛЬСЬКА ІРИНА БОГДАНІВНА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і.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6097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ШВЕЦЬ ОКСАНА ВІКТОРІВНА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5458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ГЛОТОВ ОЛЕКСАНДР ЛЕОНІДОВИЧ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д. філол.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5355</a:t>
                      </a:r>
                      <a:endParaRPr lang="uk-UA" sz="24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ГАЛАГАН ОКСАНА КОСТЯНТИНІВНА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4692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81680"/>
            <a:ext cx="9144000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РЕЙТИНГОВЕ ОЦІНЮВАННЯ ДІЯЛЬНОСТІ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ПРАЦІВНИКІВ 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2024-2025 н. р.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556792"/>
          <a:ext cx="8929750" cy="5209590"/>
        </p:xfrm>
        <a:graphic>
          <a:graphicData uri="http://schemas.openxmlformats.org/drawingml/2006/table">
            <a:tbl>
              <a:tblPr firstRow="1" bandRow="1"/>
              <a:tblGrid>
                <a:gridCol w="580796"/>
                <a:gridCol w="4531772"/>
                <a:gridCol w="2088232"/>
                <a:gridCol w="1728950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ПРІЗВИЩЕ, ІМ</a:t>
                      </a:r>
                      <a:r>
                        <a:rPr lang="ru-RU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’</a:t>
                      </a: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НАУКОВО-ПЕДАГОГІЧНОГО ПРАЦІВНИКА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ВЧЕНЕ ЗВАННЯ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Загальна </a:t>
                      </a: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к-ть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вартісних балів</a:t>
                      </a:r>
                      <a:endParaRPr lang="uk-UA" sz="1400" b="1" i="0" u="none" strike="noStrike" kern="1200" cap="none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11.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ГОЛОВАТЮК ЛЮДМИЛА МИХАЙЛІВНА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+mj-lt"/>
                          <a:ea typeface="Times New Roman"/>
                          <a:cs typeface="Times New Roman"/>
                        </a:rPr>
                        <a:t>4532</a:t>
                      </a:r>
                      <a:endParaRPr lang="uk-UA" sz="2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12.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ДУХ ОЛЬГА ІГОРІВНА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+mj-lt"/>
                          <a:ea typeface="Times New Roman"/>
                          <a:cs typeface="Times New Roman"/>
                        </a:rPr>
                        <a:t>4454</a:t>
                      </a:r>
                      <a:endParaRPr lang="uk-UA" sz="2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ЧИК ДЕНИС ЧАБОВИЧ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філол. н</a:t>
                      </a:r>
                      <a:r>
                        <a:rPr lang="uk-UA" sz="1600" b="1" dirty="0" smtClean="0">
                          <a:latin typeface="+mj-lt"/>
                          <a:ea typeface="Times New Roman"/>
                          <a:cs typeface="Times New Roman"/>
                        </a:rPr>
                        <a:t>., професор</a:t>
                      </a:r>
                      <a:endParaRPr lang="uk-UA" sz="16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4402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КРАТКО ОЛЬГА ВІКТОРІВНА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і. н.</a:t>
                      </a: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, доцент</a:t>
                      </a:r>
                      <a:endParaRPr lang="uk-UA" sz="16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+mj-lt"/>
                          <a:ea typeface="Times New Roman"/>
                          <a:cs typeface="Times New Roman"/>
                        </a:rPr>
                        <a:t>4318</a:t>
                      </a:r>
                      <a:endParaRPr lang="uk-UA" sz="2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15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КУЧЕР ВАСИЛЬ ВАСИЛЬОВИЧ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філол.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+mj-lt"/>
                          <a:ea typeface="Times New Roman"/>
                          <a:cs typeface="Times New Roman"/>
                        </a:rPr>
                        <a:t>3963</a:t>
                      </a:r>
                      <a:endParaRPr lang="uk-UA" sz="2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ОЛЕКСЮК МАРІЯ ПЕТРІВНА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+mj-lt"/>
                          <a:ea typeface="Times New Roman"/>
                          <a:cs typeface="Times New Roman"/>
                        </a:rPr>
                        <a:t>3952</a:t>
                      </a:r>
                      <a:endParaRPr lang="uk-UA" sz="2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3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17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ГОЛУБ ВІКТОР АНАТОЛІЙОВИЧ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н. фіз. вих. та спорту,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+mj-lt"/>
                          <a:ea typeface="Times New Roman"/>
                          <a:cs typeface="Times New Roman"/>
                        </a:rPr>
                        <a:t>3799</a:t>
                      </a:r>
                      <a:endParaRPr lang="uk-UA" sz="2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latin typeface="+mj-lt"/>
                          <a:ea typeface="Times New Roman"/>
                          <a:cs typeface="Times New Roman"/>
                        </a:rPr>
                        <a:t>КУРАЧ</a:t>
                      </a: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 МИКОЛА СТАНІСЛАВОВИЧ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+mj-lt"/>
                          <a:ea typeface="Times New Roman"/>
                          <a:cs typeface="Times New Roman"/>
                        </a:rPr>
                        <a:t>3777</a:t>
                      </a:r>
                      <a:endParaRPr lang="uk-UA" sz="2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19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БОЖИК МИКОЛА ВОЛОДИМИРОВИЧ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+mj-lt"/>
                          <a:ea typeface="Times New Roman"/>
                          <a:cs typeface="Times New Roman"/>
                        </a:rPr>
                        <a:t>3766</a:t>
                      </a:r>
                      <a:endParaRPr lang="uk-UA" sz="2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Times New Roman"/>
                          <a:cs typeface="Times New Roman"/>
                        </a:rPr>
                        <a:t>ДОМАНЮК ОКСАНА МИХАЙЛІВНА</a:t>
                      </a:r>
                      <a:endParaRPr lang="uk-UA" sz="20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к. пед. н.</a:t>
                      </a: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, доцент</a:t>
                      </a:r>
                      <a:endParaRPr lang="uk-UA" sz="16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+mj-lt"/>
                          <a:ea typeface="Times New Roman"/>
                          <a:cs typeface="Times New Roman"/>
                        </a:rPr>
                        <a:t>3698</a:t>
                      </a:r>
                      <a:endParaRPr lang="uk-UA" sz="2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РЕЗУЛЬТАТИ РЕЙТИНГОВОГО ОЦІНЮВАННЯ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НАУКОВОЇ РОБОТИ  НПП 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2024-2025 н. р.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6746" y="1700808"/>
          <a:ext cx="8929750" cy="5104434"/>
        </p:xfrm>
        <a:graphic>
          <a:graphicData uri="http://schemas.openxmlformats.org/drawingml/2006/table">
            <a:tbl>
              <a:tblPr firstRow="1" bandRow="1"/>
              <a:tblGrid>
                <a:gridCol w="580796"/>
                <a:gridCol w="4136392"/>
                <a:gridCol w="2411604"/>
                <a:gridCol w="1800958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latin typeface="+mj-lt"/>
                        </a:rPr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ПРІЗВИЩЕ, ІМ</a:t>
                      </a:r>
                      <a:r>
                        <a:rPr lang="ru-RU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’</a:t>
                      </a: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НАУКОВО-ПЕДАГОГІЧНОГО ПРАЦІВНИКА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ВЧЕНЕ ЗВАННЯ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i="0" u="none" strike="noStrike" kern="1200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НАУКОВА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i="0" u="none" strike="noStrike" kern="1200" cap="none" dirty="0" smtClean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РОБОТА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ПАШЕЧКО МИХАЙЛО ІВАНОВИЧ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д. т.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10070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БЕНЕРА ВАЛЕНТИНА ЄФРЕМІВНА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5639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НАЗАРЕЦЬ ВІТАЛІЙ МИКОЛАЙОВИЧ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д. філол.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5620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ОНИЩУК ІРИНА АНАТОЛІЇВНА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д. пед. н.</a:t>
                      </a:r>
                      <a:r>
                        <a:rPr lang="ru-RU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7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професор</a:t>
                      </a:r>
                      <a:endParaRPr lang="uk-UA" sz="17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5150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БАНАХ ВОЛОДИМИР ІГОРОВИЧ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к. н. фіз. вих. та спорту,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5070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СКАКАЛЬСЬКА ІРИНА БОГДАНІВНА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д. і.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4180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5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7.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ГЛОТОВ ОЛЕКСАНДР ЛЕОНІДОВИЧ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д. філол.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4150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ТРИГУБА ОЛЕНА ВАСИЛІВНА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к. с.-г.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4110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9.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ШВЕЦЬ ОКСАНА ВІКТОРІВНА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3540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ГАЛАГАН ОКСАНА КОСТЯНТИНІВНА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2870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324528" cy="692696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lang="uk-UA" sz="2000" b="1" dirty="0" smtClean="0">
                <a:ea typeface="Times New Roman" pitchFamily="18" charset="0"/>
                <a:cs typeface="Times New Roman" pitchFamily="18" charset="0"/>
              </a:rPr>
              <a:t>РЕЙТИНГОВЕ ОЦІНЮВАННЯ</a:t>
            </a:r>
            <a:r>
              <a:rPr lang="uk-UA" sz="2000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uk-UA" sz="2000" b="1" dirty="0" smtClean="0">
                <a:ea typeface="Times New Roman" pitchFamily="18" charset="0"/>
                <a:cs typeface="Times New Roman" pitchFamily="18" charset="0"/>
              </a:rPr>
              <a:t>ДІЯЛЬНОСТІ ФАКУЛЬТЕТІВ АКАДЕМІЇ за 2024-2025 </a:t>
            </a:r>
            <a:r>
              <a:rPr lang="uk-UA" sz="2000" b="1" dirty="0" err="1" smtClean="0">
                <a:ea typeface="Times New Roman" pitchFamily="18" charset="0"/>
                <a:cs typeface="Times New Roman" pitchFamily="18" charset="0"/>
              </a:rPr>
              <a:t>н.р</a:t>
            </a:r>
            <a:r>
              <a:rPr lang="uk-UA" sz="2000" b="1" dirty="0" smtClean="0">
                <a:ea typeface="Times New Roman" pitchFamily="18" charset="0"/>
                <a:cs typeface="Times New Roman" pitchFamily="18" charset="0"/>
              </a:rPr>
              <a:t>.</a:t>
            </a:r>
            <a:endParaRPr lang="uk-UA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721908"/>
          <a:ext cx="9001000" cy="5870620"/>
        </p:xfrm>
        <a:graphic>
          <a:graphicData uri="http://schemas.openxmlformats.org/drawingml/2006/table">
            <a:tbl>
              <a:tblPr/>
              <a:tblGrid>
                <a:gridCol w="365894"/>
                <a:gridCol w="140216"/>
                <a:gridCol w="6190634"/>
                <a:gridCol w="144016"/>
                <a:gridCol w="956248"/>
                <a:gridCol w="1203992"/>
              </a:tblGrid>
              <a:tr h="278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№</a:t>
                      </a:r>
                      <a:endParaRPr lang="uk-UA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з/п</a:t>
                      </a:r>
                      <a:endParaRPr lang="uk-UA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</a:t>
                      </a:r>
                      <a:endParaRPr lang="uk-UA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Середній бал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кафедри за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індикаторами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оцінювання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Середній бал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факультету за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індикаторами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оцінювання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67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ГУМАНІТАРНО-ТЕХНОЛОГІЧНИЙ ФАКУЛЬТЕТ (</a:t>
                      </a:r>
                      <a:r>
                        <a:rPr lang="uk-UA" sz="1700" b="1" dirty="0" err="1">
                          <a:latin typeface="+mj-lt"/>
                          <a:ea typeface="Times New Roman"/>
                          <a:cs typeface="Times New Roman"/>
                        </a:rPr>
                        <a:t>Омельчук</a:t>
                      </a: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 О. В.)</a:t>
                      </a:r>
                      <a:endParaRPr lang="uk-UA" sz="17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інформаційних технологій та методики навчання інформатики (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Бабій Н. В.)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7413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2000" b="1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4492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  <a:endParaRPr lang="uk-UA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теорії і методики трудового навчання та технологій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Цісарук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І. В.)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4244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української мови і літератури та методик </a:t>
                      </a:r>
                      <a:r>
                        <a:rPr lang="uk-UA" sz="16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їх навчання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Назарець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В. М.)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3232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  <a:endParaRPr lang="uk-UA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іноземних мов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і 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методик їх навчання (Кучер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В. В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3080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ФАКУЛЬТЕТ ФІЗИЧНОГО ВИХОВАННЯ, БІОЛОГІЇ ТА ПСИХОЛОГІЇ (</a:t>
                      </a:r>
                      <a:r>
                        <a:rPr lang="uk-UA" sz="1700" b="1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Божик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М. В.)</a:t>
                      </a:r>
                      <a:endParaRPr lang="uk-UA" sz="17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  <a:endParaRPr lang="uk-UA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Кафедра 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теоретико-біологічних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основ фізичного виховання (Кучер Т. В.)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4113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3498</a:t>
                      </a:r>
                      <a:endParaRPr lang="uk-UA" sz="3200" b="1" kern="12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Кафедра біології, екології та методик їх навчання (Кратко О. В.)</a:t>
                      </a:r>
                      <a:endParaRPr lang="uk-UA" sz="16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4044</a:t>
                      </a: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  <a:endParaRPr lang="uk-UA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психології і соціальної роботи (Новак Т. В.)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3423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теорії та методики фізичного виховання (Голуб В.А.)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2411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ФАКУЛЬТЕТ ДОШКІЛЬНОЇ І ПОЧАТКОВОЇ ОСВІТИ, ІСТОРІЇ ТА МИСТЕЦТВ (Соляр Л. В.)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педагогіки, дошкільної та початкової освіти 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Бенера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В.Є.)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2927</a:t>
                      </a:r>
                      <a:endParaRPr lang="uk-UA" sz="2400" b="1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історії та методики навчання 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Скакальська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І. Б.)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3054</a:t>
                      </a: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мистецьких дисциплін та методик їх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навчання 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Ратинська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І. В.)</a:t>
                      </a:r>
                      <a:endParaRPr lang="uk-UA" sz="1600" b="1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2271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ea typeface="Times New Roman" pitchFamily="18" charset="0"/>
                <a:cs typeface="Times New Roman" pitchFamily="18" charset="0"/>
              </a:rPr>
              <a:t>РЕЙТИНГОВЕ ОЦІНЮВАННЯ ДІЯЛЬНОСТІ КАФЕДР</a:t>
            </a:r>
            <a:br>
              <a:rPr lang="uk-UA" sz="2600" b="1" dirty="0" smtClean="0">
                <a:ea typeface="Times New Roman" pitchFamily="18" charset="0"/>
                <a:cs typeface="Times New Roman" pitchFamily="18" charset="0"/>
              </a:rPr>
            </a:br>
            <a:r>
              <a:rPr lang="uk-UA" sz="2600" b="1" dirty="0" smtClean="0">
                <a:ea typeface="Times New Roman" pitchFamily="18" charset="0"/>
                <a:cs typeface="Times New Roman" pitchFamily="18" charset="0"/>
              </a:rPr>
              <a:t>за 2024-2025 </a:t>
            </a:r>
            <a:r>
              <a:rPr lang="uk-UA" sz="2600" b="1" dirty="0" err="1" smtClean="0">
                <a:ea typeface="Times New Roman" pitchFamily="18" charset="0"/>
                <a:cs typeface="Times New Roman" pitchFamily="18" charset="0"/>
              </a:rPr>
              <a:t>н.р</a:t>
            </a:r>
            <a:r>
              <a:rPr lang="uk-UA" sz="2600" b="1" dirty="0" smtClean="0"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980728"/>
          <a:ext cx="8892480" cy="5626560"/>
        </p:xfrm>
        <a:graphic>
          <a:graphicData uri="http://schemas.openxmlformats.org/drawingml/2006/table">
            <a:tbl>
              <a:tblPr/>
              <a:tblGrid>
                <a:gridCol w="415581"/>
                <a:gridCol w="7073251"/>
                <a:gridCol w="1403648"/>
              </a:tblGrid>
              <a:tr h="1110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№ 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Кафедра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Середній бал за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індикаторами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оцінювання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інформаційних технологій та методики навчання інформатики (Бабій Н.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7413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теорії і методики трудового навчання та технологій (</a:t>
                      </a:r>
                      <a:r>
                        <a:rPr lang="uk-UA" sz="1700" b="1" dirty="0" err="1">
                          <a:latin typeface="+mj-lt"/>
                          <a:ea typeface="Times New Roman"/>
                          <a:cs typeface="Times New Roman"/>
                        </a:rPr>
                        <a:t>Цісарук</a:t>
                      </a: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 І.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4244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</a:t>
                      </a:r>
                      <a:r>
                        <a:rPr lang="uk-UA" sz="1700" b="1" dirty="0" err="1">
                          <a:latin typeface="+mj-lt"/>
                          <a:ea typeface="Times New Roman"/>
                          <a:cs typeface="Times New Roman"/>
                        </a:rPr>
                        <a:t>теоретико-біологічних</a:t>
                      </a: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 основ фізичного виховання (Кучер Т.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4113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біології, екології та методик їх навчання (Кратко О.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4044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педагогіки, дошкільної та початкової освіти (</a:t>
                      </a:r>
                      <a:r>
                        <a:rPr lang="uk-UA" sz="1700" b="1" dirty="0" err="1">
                          <a:latin typeface="+mj-lt"/>
                          <a:ea typeface="Times New Roman"/>
                          <a:cs typeface="Times New Roman"/>
                        </a:rPr>
                        <a:t>Бенера</a:t>
                      </a: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 В. Є.)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457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психології і соціальної роботи (Новак Т.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3423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+mj-lt"/>
                          <a:ea typeface="Times New Roman"/>
                          <a:cs typeface="Times New Roman"/>
                        </a:rPr>
                        <a:t>7.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української мови і літератури та методик їх навчання </a:t>
                      </a:r>
                      <a:endParaRPr lang="uk-UA" sz="1700" b="1" dirty="0" smtClean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 smtClean="0"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700" b="1" dirty="0" err="1">
                          <a:latin typeface="+mj-lt"/>
                          <a:ea typeface="Times New Roman"/>
                          <a:cs typeface="Times New Roman"/>
                        </a:rPr>
                        <a:t>Назарець</a:t>
                      </a: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 В. М.)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3232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+mj-lt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іноземних мов і методик їх навчання (Кучер В.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3080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+mj-lt"/>
                          <a:ea typeface="Times New Roman"/>
                          <a:cs typeface="Times New Roman"/>
                        </a:rPr>
                        <a:t>9.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історії та методики навчання (</a:t>
                      </a:r>
                      <a:r>
                        <a:rPr lang="uk-UA" sz="1700" b="1" dirty="0" err="1">
                          <a:latin typeface="+mj-lt"/>
                          <a:ea typeface="Times New Roman"/>
                          <a:cs typeface="Times New Roman"/>
                        </a:rPr>
                        <a:t>Скакальська</a:t>
                      </a: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 І. Б.)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3054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+mj-lt"/>
                          <a:ea typeface="Times New Roman"/>
                          <a:cs typeface="Times New Roman"/>
                        </a:rPr>
                        <a:t>10.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+mj-lt"/>
                          <a:ea typeface="Times New Roman"/>
                          <a:cs typeface="Times New Roman"/>
                        </a:rPr>
                        <a:t>Кафедра теорії та методики фізичного виховання (Голуб В. А.)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2411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мистецьких дисциплін та методик їх навчання (</a:t>
                      </a:r>
                      <a:r>
                        <a:rPr lang="uk-UA" sz="1700" b="1" kern="1200" dirty="0" err="1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Ратинська</a:t>
                      </a:r>
                      <a:r>
                        <a:rPr lang="uk-UA" sz="17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І.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2271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ПЕРСПЕКТИВИ КАДРОВОГО ЗРОСТАННЯ</a:t>
            </a:r>
            <a:br>
              <a:rPr lang="ru-RU" sz="3200" b="1" dirty="0" smtClean="0"/>
            </a:br>
            <a:r>
              <a:rPr lang="ru-RU" sz="3200" b="1" dirty="0" smtClean="0"/>
              <a:t>  (</a:t>
            </a:r>
            <a:r>
              <a:rPr lang="ru-RU" sz="3200" b="1" dirty="0" err="1" smtClean="0">
                <a:solidFill>
                  <a:srgbClr val="FF0000"/>
                </a:solidFill>
              </a:rPr>
              <a:t>підготовка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дисертації</a:t>
            </a:r>
            <a:r>
              <a:rPr lang="ru-RU" sz="3200" b="1" dirty="0" smtClean="0">
                <a:solidFill>
                  <a:srgbClr val="FF0000"/>
                </a:solidFill>
              </a:rPr>
              <a:t>, </a:t>
            </a:r>
            <a:r>
              <a:rPr lang="ru-RU" sz="3200" b="1" dirty="0" err="1" smtClean="0"/>
              <a:t>присвоєння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вченого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звання</a:t>
            </a:r>
            <a:r>
              <a:rPr lang="ru-RU" sz="3200" b="1" dirty="0" smtClean="0"/>
              <a:t> доцента) </a:t>
            </a:r>
            <a:endParaRPr lang="ru-RU" sz="3200" b="1" dirty="0"/>
          </a:p>
        </p:txBody>
      </p:sp>
      <p:graphicFrame>
        <p:nvGraphicFramePr>
          <p:cNvPr id="4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111615165"/>
              </p:ext>
            </p:extLst>
          </p:nvPr>
        </p:nvGraphicFramePr>
        <p:xfrm>
          <a:off x="107504" y="1844826"/>
          <a:ext cx="8964488" cy="4076700"/>
        </p:xfrm>
        <a:graphic>
          <a:graphicData uri="http://schemas.openxmlformats.org/drawingml/2006/table">
            <a:tbl>
              <a:tblPr/>
              <a:tblGrid>
                <a:gridCol w="3407035"/>
                <a:gridCol w="222198"/>
                <a:gridCol w="5335255"/>
              </a:tblGrid>
              <a:tr h="477107">
                <a:tc gridSpan="2"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ПРІЗВИЩЕ,  ІНІЦІАЛИ НПП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ПІДГОТОВКА ДИСЕРТАЦІЇ / </a:t>
                      </a:r>
                    </a:p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НАВЧАННЯ В ДОКТОРАНТУРІ /ЗАХИСТ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77107">
                <a:tc gridSpan="2">
                  <a:txBody>
                    <a:bodyPr/>
                    <a:lstStyle/>
                    <a:p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Дубровський Р. О., </a:t>
                      </a:r>
                    </a:p>
                    <a:p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Дух О. І.,  </a:t>
                      </a:r>
                      <a:endParaRPr kumimoji="0" lang="uk-UA" sz="2000" b="1" i="0" u="none" strike="noStrike" kern="1200" cap="none" normalizeH="0" baseline="0" noProof="1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Цісарук В. Ю.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підготовка дисертації </a:t>
                      </a:r>
                      <a:endParaRPr lang="uk-UA" dirty="0"/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059">
                <a:tc gridSpan="2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Гуральна С. С.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8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2025/2026 вступ у докторантуру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76">
                <a:tc gridSpan="2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Банах В. І.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2025/2026 захист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739">
                <a:tc gridSpan="3"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24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ПРИСВОЄННЯ ВЧЕНОГО ЗВАННЯ </a:t>
                      </a:r>
                      <a:r>
                        <a:rPr kumimoji="0" lang="uk-UA" sz="2400" b="1" i="0" u="sng" strike="noStrike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ДОЦЕНТА</a:t>
                      </a:r>
                      <a:r>
                        <a:rPr kumimoji="0" lang="uk-UA" sz="24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19739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Тарківська-Нагиналюк О. Д.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rgbClr val="080808"/>
                          </a:solidFill>
                          <a:latin typeface="+mj-lt"/>
                          <a:ea typeface="Times New Roman"/>
                          <a:cs typeface="+mn-cs"/>
                        </a:rPr>
                        <a:t>кафедра мистецьких дисциплін та</a:t>
                      </a:r>
                      <a:r>
                        <a:rPr lang="uk-UA" sz="1800" kern="1200" baseline="0" dirty="0" smtClean="0">
                          <a:solidFill>
                            <a:srgbClr val="080808"/>
                          </a:solidFill>
                          <a:latin typeface="+mj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uk-UA" sz="1800" kern="1200" dirty="0" smtClean="0">
                          <a:solidFill>
                            <a:srgbClr val="080808"/>
                          </a:solidFill>
                          <a:latin typeface="+mj-lt"/>
                          <a:ea typeface="Times New Roman"/>
                          <a:cs typeface="+mn-cs"/>
                        </a:rPr>
                        <a:t>методик їх навчання </a:t>
                      </a:r>
                      <a:endParaRPr lang="uk-UA" sz="1800" kern="1200" noProof="1" smtClean="0">
                        <a:solidFill>
                          <a:srgbClr val="080808"/>
                        </a:solidFill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kern="1200" noProof="1" smtClean="0">
                        <a:solidFill>
                          <a:srgbClr val="080808"/>
                        </a:solidFill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739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Поляк І. П.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rgbClr val="080808"/>
                          </a:solidFill>
                          <a:latin typeface="+mj-lt"/>
                          <a:ea typeface="Times New Roman"/>
                          <a:cs typeface="+mn-cs"/>
                        </a:rPr>
                        <a:t>кафедра української мови і літератури</a:t>
                      </a:r>
                      <a:r>
                        <a:rPr lang="uk-UA" sz="1800" kern="1200" baseline="0" dirty="0" smtClean="0">
                          <a:solidFill>
                            <a:srgbClr val="080808"/>
                          </a:solidFill>
                          <a:latin typeface="+mj-lt"/>
                          <a:ea typeface="Times New Roman"/>
                          <a:cs typeface="+mn-cs"/>
                        </a:rPr>
                        <a:t> та методик їх навчання </a:t>
                      </a:r>
                      <a:endParaRPr lang="uk-UA" sz="1800" kern="1200" noProof="1" smtClean="0">
                        <a:solidFill>
                          <a:srgbClr val="080808"/>
                        </a:solidFill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kern="1200" noProof="1" smtClean="0">
                        <a:solidFill>
                          <a:srgbClr val="080808"/>
                        </a:solidFill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3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00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НАУКОВІ ПЕРСПЕКТИВИ НА 2025-2026 НАВЧАЛЬНИЙ РІК</a:t>
            </a:r>
            <a:endParaRPr kumimoji="0" lang="uk-UA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ea typeface="Roboto Condensed" charset="0"/>
              <a:cs typeface="Roboto Condensed"/>
              <a:sym typeface="Roboto Condensed"/>
            </a:endParaRPr>
          </a:p>
        </p:txBody>
      </p:sp>
      <p:graphicFrame>
        <p:nvGraphicFramePr>
          <p:cNvPr id="4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2337709"/>
              </p:ext>
            </p:extLst>
          </p:nvPr>
        </p:nvGraphicFramePr>
        <p:xfrm>
          <a:off x="0" y="848440"/>
          <a:ext cx="9108504" cy="5960364"/>
        </p:xfrm>
        <a:graphic>
          <a:graphicData uri="http://schemas.openxmlformats.org/drawingml/2006/table">
            <a:tbl>
              <a:tblPr/>
              <a:tblGrid>
                <a:gridCol w="531119"/>
                <a:gridCol w="6770142"/>
                <a:gridCol w="1807243"/>
              </a:tblGrid>
              <a:tr h="515087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№ з/п</a:t>
                      </a:r>
                      <a:endParaRPr kumimoji="0" lang="uk-UA" sz="16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Назва заходу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Термін проведення</a:t>
                      </a:r>
                      <a:endParaRPr kumimoji="0" lang="uk-UA" sz="16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813295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1.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Заходи з нагоди відзначення 220-річчя заснування Волинської гімназії у Кременецькій обласній гуманітарно-педагогічній академії  </a:t>
                      </a:r>
                      <a:endParaRPr kumimoji="0" lang="en-US" sz="1700" b="1" i="0" u="none" strike="noStrike" kern="1200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r>
                        <a:rPr kumimoji="0" lang="uk-UA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ім. Тараса Шевченка</a:t>
                      </a:r>
                      <a:endParaRPr kumimoji="0" lang="uk-UA" sz="1700" b="1" i="0" u="none" strike="noStrike" kern="1200" cap="none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Жовтень</a:t>
                      </a:r>
                    </a:p>
                    <a:p>
                      <a:pPr algn="ctr"/>
                      <a:r>
                        <a:rPr lang="uk-UA" sz="1600" b="1" dirty="0" smtClean="0"/>
                        <a:t>2025 р. </a:t>
                      </a:r>
                      <a:endParaRPr lang="uk-UA" sz="1600" b="1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9306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2.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Х Всеукраїнська науково-практична конференція «</a:t>
                      </a:r>
                      <a:r>
                        <a:rPr kumimoji="0" lang="en-US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Litteris et artibus: </a:t>
                      </a: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нові горизонти»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Листопад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2025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9306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3.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V</a:t>
                      </a: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ІІІ Всеукраїнська науково-практична конференція «Сучасний стан та перспективи розвитку освіти: теорія, практика, інновації»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Листопад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2025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3295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4.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Всеукраїнська науково-практична конференція </a:t>
                      </a:r>
                      <a:r>
                        <a:rPr lang="uk-UA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uk-UA" sz="17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Психолого-</a:t>
                      </a:r>
                      <a:endParaRPr lang="uk-UA" sz="17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педагогічні проблеми особистості в умовах сучасних викликів: теорія і практика»</a:t>
                      </a:r>
                      <a:endParaRPr kumimoji="0" lang="uk-UA" sz="17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Вересень -жовтень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2025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4681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5.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І</a:t>
                      </a:r>
                      <a:r>
                        <a:rPr kumimoji="0" lang="en-US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V</a:t>
                      </a:r>
                      <a:r>
                        <a:rPr kumimoji="0" lang="uk-UA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kumimoji="0" lang="ru-RU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Всеукраїнська наукова онлайн-конференція «Актуальні проблеми технологічної та професійної освіти»</a:t>
                      </a:r>
                      <a:endParaRPr kumimoji="0" lang="uk-UA" sz="1700" b="1" i="0" u="none" strike="noStrike" kern="1200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Травень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202</a:t>
                      </a:r>
                      <a:r>
                        <a:rPr kumimoji="0" lang="en-US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6</a:t>
                      </a: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 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69306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6.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ХХІІ звітна науково-практична конференція професорсько-викладацького складу  Академії за 202</a:t>
                      </a:r>
                      <a:r>
                        <a:rPr kumimoji="0" lang="en-US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5</a:t>
                      </a: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Травень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202</a:t>
                      </a:r>
                      <a:r>
                        <a:rPr kumimoji="0" lang="en-US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6</a:t>
                      </a: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69306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7.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ХІ науково-практична конференція «</a:t>
                      </a:r>
                      <a:r>
                        <a:rPr kumimoji="0" lang="en-US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Kremenets sciense: open air, </a:t>
                      </a: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або Наука в кросівках»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Травень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2026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69306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8.</a:t>
                      </a:r>
                      <a:endParaRPr lang="uk-UA" sz="1800" b="1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ХХІІ</a:t>
                      </a:r>
                      <a:r>
                        <a:rPr kumimoji="0" lang="en-US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студентська науково-практична конференція «Актуальні проблеми сьогодення очима молоді»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Травень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2026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НАУКОВА 2022-2023 н.р\КОНФЕРЕНЦІЇ\Звітна конференція за 2022 рік\Фото\DSC_2548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683568" y="1340768"/>
            <a:ext cx="7512451" cy="502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484784"/>
            <a:ext cx="633670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-747464"/>
            <a:ext cx="828092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lang="uk-UA" sz="6000" b="1" noProof="1" smtClean="0">
              <a:latin typeface="+mj-lt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uk-UA" sz="6000" b="1" noProof="1" smtClean="0">
                <a:latin typeface="+mj-lt"/>
              </a:rPr>
              <a:t>ДЯКУЮ ЗА УВАГУ!</a:t>
            </a:r>
            <a:endParaRPr lang="ru-RU" sz="6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9180512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+mn-lt"/>
              </a:rPr>
            </a:br>
            <a:r>
              <a:rPr lang="uk-UA" sz="4000" b="1" dirty="0" smtClean="0">
                <a:solidFill>
                  <a:srgbClr val="C00000"/>
                </a:solidFill>
              </a:rPr>
              <a:t>НАУКОВЕ СТАЖУВАННЯ ЗА КОРДОНОМ  </a:t>
            </a:r>
            <a:r>
              <a:rPr lang="uk-UA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+mn-lt"/>
              </a:rPr>
            </a:br>
            <a:endParaRPr lang="uk-UA" sz="4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9670493"/>
              </p:ext>
            </p:extLst>
          </p:nvPr>
        </p:nvGraphicFramePr>
        <p:xfrm>
          <a:off x="107504" y="1628800"/>
          <a:ext cx="8892480" cy="3870960"/>
        </p:xfrm>
        <a:graphic>
          <a:graphicData uri="http://schemas.openxmlformats.org/drawingml/2006/table">
            <a:tbl>
              <a:tblPr/>
              <a:tblGrid>
                <a:gridCol w="4320480"/>
                <a:gridCol w="4572000"/>
              </a:tblGrid>
              <a:tr h="124976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ПРІЗВИЩЕ, ІМЯ, </a:t>
                      </a: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 БАТЬКОВІ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ЗАКЛАДИ ВИЩОЇ ОСВІТИ, УСТАНОВИ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ПАШЕЧКО МИХАЙЛО ІВАНОВИЧ, </a:t>
                      </a:r>
                      <a:r>
                        <a:rPr lang="uk-UA" sz="2200" b="0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професор кафедри інформаційних технологій та методики навчання</a:t>
                      </a:r>
                      <a:r>
                        <a:rPr lang="uk-UA" sz="2200" b="0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інформатики</a:t>
                      </a:r>
                      <a:r>
                        <a:rPr lang="uk-UA" sz="2200" b="0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Menedżerska Akademia Nauk Stosowanych w Warszawie (Rzeczpospolita Polska) (180/6</a:t>
                      </a:r>
                      <a:r>
                        <a:rPr lang="uk-UA" sz="2200" b="1" i="0" u="none" strike="noStrike" kern="1200" cap="none" baseline="0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1" i="0" u="none" strike="noStrike" kern="1200" cap="none" baseline="0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ECTS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071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baseline="0" noProof="1" smtClean="0">
                          <a:solidFill>
                            <a:schemeClr val="tx1"/>
                          </a:solidFill>
                          <a:latin typeface="+mj-lt"/>
                        </a:rPr>
                        <a:t>МОВНЕ СТАЖУВАННЯ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baseline="0" noProof="1" smtClean="0">
                          <a:solidFill>
                            <a:schemeClr val="tx1"/>
                          </a:solidFill>
                          <a:latin typeface="+mj-lt"/>
                        </a:rPr>
                        <a:t>Заблоцький А. Р., Поляк І. П., Тарківська-Нагиналюк О. Д. </a:t>
                      </a:r>
                      <a:r>
                        <a:rPr lang="uk-UA" sz="2400" b="0" baseline="0" noProof="1" smtClean="0">
                          <a:solidFill>
                            <a:schemeClr val="tx1"/>
                          </a:solidFill>
                          <a:latin typeface="+mj-lt"/>
                        </a:rPr>
                        <a:t>- </a:t>
                      </a:r>
                      <a:r>
                        <a:rPr lang="uk-UA" sz="2400" b="0" i="0" u="none" strike="noStrike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отримали сертифікат з іноземної мови (на рівні В2) відповідно до загальноєвропейської рекомендації з мовної </a:t>
                      </a:r>
                      <a:r>
                        <a:rPr lang="uk-UA" sz="2400" noProof="1" smtClean="0">
                          <a:solidFill>
                            <a:schemeClr val="tx1"/>
                          </a:solidFill>
                          <a:latin typeface="+mj-lt"/>
                        </a:rPr>
                        <a:t>освіти у країнах ЄС</a:t>
                      </a:r>
                      <a:endParaRPr lang="uk-UA" sz="2400" b="0" noProof="1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9180512" cy="15121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+mn-lt"/>
              </a:rPr>
            </a:br>
            <a:r>
              <a:rPr lang="uk-UA" sz="3600" b="1" dirty="0" smtClean="0">
                <a:solidFill>
                  <a:srgbClr val="C00000"/>
                </a:solidFill>
              </a:rPr>
              <a:t>ПІДВИЩЕННЯ КВАЛІФІКАЦІЇ </a:t>
            </a:r>
            <a:br>
              <a:rPr lang="uk-UA" sz="3600" b="1" dirty="0" smtClean="0">
                <a:solidFill>
                  <a:srgbClr val="C00000"/>
                </a:solidFill>
              </a:rPr>
            </a:br>
            <a:r>
              <a:rPr lang="uk-UA" sz="3600" b="1" u="sng" dirty="0" smtClean="0">
                <a:solidFill>
                  <a:srgbClr val="C00000"/>
                </a:solidFill>
              </a:rPr>
              <a:t>КЕРІВНИКІВ</a:t>
            </a:r>
            <a:r>
              <a:rPr lang="uk-UA" sz="3600" b="1" dirty="0" smtClean="0">
                <a:solidFill>
                  <a:srgbClr val="C00000"/>
                </a:solidFill>
              </a:rPr>
              <a:t> СТРУКТУРНИХ ПІДРОЗДІЛІВ АКАДЕМІЇ   </a:t>
            </a:r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+mn-lt"/>
              </a:rPr>
            </a:br>
            <a:endParaRPr lang="uk-UA" sz="4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9670493"/>
              </p:ext>
            </p:extLst>
          </p:nvPr>
        </p:nvGraphicFramePr>
        <p:xfrm>
          <a:off x="323528" y="1844824"/>
          <a:ext cx="8496944" cy="3931920"/>
        </p:xfrm>
        <a:graphic>
          <a:graphicData uri="http://schemas.openxmlformats.org/drawingml/2006/table">
            <a:tbl>
              <a:tblPr/>
              <a:tblGrid>
                <a:gridCol w="3960440"/>
                <a:gridCol w="4536504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ПРІЗВИЩЕ, ІМЯ, ПО БАТЬКОВІ,</a:t>
                      </a:r>
                      <a:r>
                        <a:rPr lang="uk-UA" sz="2000" b="1" kern="1200" baseline="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20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ПОСАДА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ЗВО, УСТАНОВИ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596846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СОЛЯР ЛАРИСА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ВІТАЛІЇВНА,</a:t>
                      </a:r>
                      <a:r>
                        <a:rPr lang="uk-UA" sz="2000" b="0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декан факультету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дошкільної і початкової освіти, історії та мистецтв, кандидат педагогічних наук, доцент </a:t>
                      </a:r>
                      <a:endParaRPr lang="uk-UA" sz="2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Інститут післядипломної освіти Національного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університету водного господарства та природокористування  (180 годин /6 кредитів ЄКТС)</a:t>
                      </a:r>
                      <a:endParaRPr lang="uk-UA" sz="2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8155">
                <a:tc>
                  <a:txBody>
                    <a:bodyPr/>
                    <a:lstStyle/>
                    <a:p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БЕНЕРА ВАЛЕНТИНА ЄФРЕМІВНА, завідувачка кафедрою педагогіки, дошкільної та початкової освіти, доктор педагогічних наук, професор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Житомирський державний університет імені Івана Франка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(180 годин /6 кредитів ЄКТС)</a:t>
                      </a:r>
                      <a:endParaRPr lang="uk-UA" sz="2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E:\Nauk2\Підвищення кваліфікації\Сертифікат Тернопі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1296144" cy="9163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485800"/>
            <a:ext cx="8964488" cy="1143000"/>
          </a:xfr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+mn-lt"/>
              </a:rPr>
              <a:t>ПІДВИЩЕННЯ КВАЛІФІКАЦІЇ (СТАЖУВАННЯ)</a:t>
            </a:r>
            <a:br>
              <a:rPr lang="uk-UA" sz="4000" b="1" dirty="0" smtClean="0">
                <a:solidFill>
                  <a:schemeClr val="tx1"/>
                </a:solidFill>
                <a:latin typeface="+mn-lt"/>
              </a:rPr>
            </a:br>
            <a:r>
              <a:rPr lang="uk-UA" sz="4000" b="1" dirty="0" smtClean="0">
                <a:solidFill>
                  <a:schemeClr val="tx1"/>
                </a:solidFill>
              </a:rPr>
              <a:t>ЗА НАКОПИЧУВАЛЬНОЮ СИСТЕМОЮ</a:t>
            </a:r>
            <a:r>
              <a:rPr lang="uk-UA" sz="4000" b="1" dirty="0" smtClean="0">
                <a:solidFill>
                  <a:schemeClr val="tx1"/>
                </a:solidFill>
                <a:latin typeface="+mn-lt"/>
              </a:rPr>
              <a:t> </a:t>
            </a:r>
            <a:endParaRPr lang="uk-UA" sz="4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126" name="Picture 6" descr="E:\Nauk2\Підвищення кваліфікації\Копія _photo_2022-07-06_14-40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5589240"/>
            <a:ext cx="1325609" cy="936104"/>
          </a:xfrm>
          <a:prstGeom prst="rect">
            <a:avLst/>
          </a:prstGeom>
          <a:noFill/>
        </p:spPr>
      </p:pic>
      <p:pic>
        <p:nvPicPr>
          <p:cNvPr id="5121" name="Picture 1" descr="E:\Nauk2\Підвищення кваліфікації\Швець Оксана Вікторівна ЛОГОПЕД. форум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5373216"/>
            <a:ext cx="1730551" cy="1224136"/>
          </a:xfrm>
          <a:prstGeom prst="rect">
            <a:avLst/>
          </a:prstGeom>
          <a:noFill/>
        </p:spPr>
      </p:pic>
      <p:pic>
        <p:nvPicPr>
          <p:cNvPr id="5127" name="Picture 7" descr="E:\Nauk2\Підвищення кваліфікації\марафон-сертифікат№ FS824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3140969"/>
            <a:ext cx="1679672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 descr="E:\Nauk2\Підвищення кваліфікації\Чик-Д.-І-Міжнародний-конгрес 22-23.09.2021_page-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013176"/>
            <a:ext cx="2376263" cy="1680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691680" y="2046352"/>
          <a:ext cx="7200798" cy="2894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133"/>
                <a:gridCol w="1200133"/>
                <a:gridCol w="1200133"/>
                <a:gridCol w="1200133"/>
                <a:gridCol w="1200133"/>
                <a:gridCol w="1200133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2019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2020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2021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2022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2023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2024</a:t>
                      </a:r>
                      <a:endParaRPr lang="uk-UA" sz="3200" dirty="0"/>
                    </a:p>
                  </a:txBody>
                  <a:tcPr/>
                </a:tc>
              </a:tr>
              <a:tr h="1296144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3774</a:t>
                      </a:r>
                      <a:r>
                        <a:rPr lang="uk-UA" sz="2400" dirty="0" smtClean="0"/>
                        <a:t>/</a:t>
                      </a:r>
                    </a:p>
                    <a:p>
                      <a:pPr algn="ctr"/>
                      <a:r>
                        <a:rPr lang="uk-UA" sz="2400" b="1" u="sng" dirty="0" smtClean="0"/>
                        <a:t>125,8</a:t>
                      </a:r>
                      <a:r>
                        <a:rPr lang="uk-UA" sz="2400" dirty="0" smtClean="0"/>
                        <a:t> </a:t>
                      </a: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1981</a:t>
                      </a:r>
                      <a:r>
                        <a:rPr lang="uk-UA" sz="2400" dirty="0" smtClean="0"/>
                        <a:t>/ </a:t>
                      </a:r>
                      <a:r>
                        <a:rPr lang="uk-UA" sz="2400" b="1" u="sng" dirty="0" smtClean="0"/>
                        <a:t>66</a:t>
                      </a:r>
                      <a:r>
                        <a:rPr lang="uk-UA" sz="2400" b="1" baseline="0" dirty="0" smtClean="0"/>
                        <a:t> </a:t>
                      </a: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</a:t>
                      </a:r>
                      <a:endParaRPr lang="uk-UA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4639,5</a:t>
                      </a:r>
                      <a:r>
                        <a:rPr lang="uk-UA" sz="2400" dirty="0" smtClean="0"/>
                        <a:t>/ </a:t>
                      </a:r>
                      <a:r>
                        <a:rPr lang="uk-UA" sz="2400" b="1" u="sng" dirty="0" smtClean="0"/>
                        <a:t>154,6</a:t>
                      </a:r>
                      <a:r>
                        <a:rPr lang="uk-UA" sz="2400" u="sng" dirty="0" smtClean="0"/>
                        <a:t> </a:t>
                      </a: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 </a:t>
                      </a:r>
                      <a:endParaRPr lang="uk-UA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5920,4</a:t>
                      </a:r>
                      <a:r>
                        <a:rPr lang="uk-UA" sz="2400" dirty="0" smtClean="0"/>
                        <a:t>/ </a:t>
                      </a:r>
                      <a:r>
                        <a:rPr lang="uk-UA" sz="2400" b="1" u="sng" dirty="0" smtClean="0"/>
                        <a:t>197,3</a:t>
                      </a:r>
                      <a:r>
                        <a:rPr lang="uk-UA" sz="2400" b="1" dirty="0" smtClean="0"/>
                        <a:t> </a:t>
                      </a:r>
                      <a:r>
                        <a:rPr lang="uk-UA" sz="1600" dirty="0" smtClean="0"/>
                        <a:t>кредитів ЄКТС</a:t>
                      </a:r>
                      <a:endParaRPr lang="uk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8449,6</a:t>
                      </a:r>
                      <a:r>
                        <a:rPr lang="uk-UA" sz="2400" dirty="0" smtClean="0"/>
                        <a:t>/ </a:t>
                      </a:r>
                      <a:r>
                        <a:rPr lang="uk-UA" sz="2400" b="1" u="sng" dirty="0" smtClean="0"/>
                        <a:t>281,6</a:t>
                      </a:r>
                      <a:r>
                        <a:rPr lang="uk-UA" sz="2400" b="1" baseline="0" dirty="0" smtClean="0"/>
                        <a:t> </a:t>
                      </a:r>
                    </a:p>
                    <a:p>
                      <a:pPr algn="ctr"/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</a:t>
                      </a:r>
                      <a:endParaRPr lang="uk-UA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6323,6/ </a:t>
                      </a:r>
                      <a:r>
                        <a:rPr lang="uk-UA" sz="2400" b="1" u="sng" dirty="0" smtClean="0"/>
                        <a:t>210,7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</a:t>
                      </a:r>
                      <a:endParaRPr lang="uk-UA" sz="2400" b="1" dirty="0"/>
                    </a:p>
                  </a:txBody>
                  <a:tcPr/>
                </a:tc>
              </a:tr>
              <a:tr h="792088">
                <a:tc gridSpan="6">
                  <a:txBody>
                    <a:bodyPr/>
                    <a:lstStyle/>
                    <a:p>
                      <a:pPr algn="l"/>
                      <a:r>
                        <a:rPr lang="uk-UA" sz="3200" dirty="0" smtClean="0"/>
                        <a:t>Всього:</a:t>
                      </a:r>
                      <a:r>
                        <a:rPr lang="uk-UA" sz="3200" u="none" baseline="0" dirty="0" smtClean="0"/>
                        <a:t> </a:t>
                      </a:r>
                      <a:r>
                        <a:rPr lang="uk-UA" sz="2800" b="1" u="none" baseline="0" dirty="0" smtClean="0"/>
                        <a:t>31088,1</a:t>
                      </a:r>
                      <a:r>
                        <a:rPr lang="uk-UA" sz="2800" u="none" baseline="0" dirty="0" smtClean="0"/>
                        <a:t> год. / </a:t>
                      </a:r>
                      <a:r>
                        <a:rPr lang="uk-UA" sz="2800" b="1" u="none" baseline="0" dirty="0" smtClean="0"/>
                        <a:t>1036,2</a:t>
                      </a:r>
                      <a:r>
                        <a:rPr lang="uk-UA" sz="2800" u="none" baseline="0" dirty="0" smtClean="0"/>
                        <a:t> кредитів ЄКТС</a:t>
                      </a:r>
                      <a:endParaRPr lang="uk-UA" sz="28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260648"/>
            <a:ext cx="7956376" cy="1143000"/>
          </a:xfrm>
          <a:solidFill>
            <a:schemeClr val="accent6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latin typeface="+mn-lt"/>
              </a:rPr>
              <a:t>ГРАНТИ. СТИПЕНДІЇ </a:t>
            </a:r>
            <a:endParaRPr lang="uk-UA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700808"/>
            <a:ext cx="8784976" cy="24482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just" fontAlgn="t"/>
            <a:r>
              <a:rPr lang="uk-UA" sz="2400" b="1" dirty="0" smtClean="0"/>
              <a:t>      Новою формою закордонного підвищення кваліфікації є отримання індивідуальних грантів та стипендій на реалізації наукових проєктів. Так, професором </a:t>
            </a:r>
            <a:r>
              <a:rPr lang="uk-UA" sz="2400" b="1" dirty="0" err="1" smtClean="0"/>
              <a:t>Чиком</a:t>
            </a:r>
            <a:r>
              <a:rPr lang="uk-UA" sz="2400" b="1" dirty="0" smtClean="0"/>
              <a:t> Денисом </a:t>
            </a:r>
            <a:r>
              <a:rPr lang="uk-UA" sz="2400" b="1" dirty="0" err="1" smtClean="0"/>
              <a:t>Чабовичем</a:t>
            </a:r>
            <a:r>
              <a:rPr lang="uk-UA" sz="2400" b="1" dirty="0" smtClean="0"/>
              <a:t> у 2024 році успішно завершено реалізацію гранту на дослідження та публікації родини Ремеза від Канадського інституту українських студій Університету </a:t>
            </a:r>
            <a:r>
              <a:rPr lang="uk-UA" sz="2400" b="1" dirty="0" err="1" smtClean="0"/>
              <a:t>Альберти</a:t>
            </a:r>
            <a:r>
              <a:rPr lang="uk-UA" sz="2400" b="1" dirty="0" smtClean="0"/>
              <a:t> (Канада).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316903"/>
            <a:ext cx="8784976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Крім того, у 2024 році Денис </a:t>
            </a:r>
            <a:r>
              <a:rPr lang="uk-UA" sz="2400" b="1" dirty="0" err="1" smtClean="0"/>
              <a:t>Чабович</a:t>
            </a:r>
            <a:r>
              <a:rPr lang="uk-UA" sz="2400" b="1" dirty="0" smtClean="0"/>
              <a:t> отримав дослідницьку стипендію від </a:t>
            </a:r>
            <a:r>
              <a:rPr lang="uk-UA" sz="2400" b="1" dirty="0" err="1" smtClean="0"/>
              <a:t>the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Memorial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Foundation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for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Jewish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Culture</a:t>
            </a:r>
            <a:r>
              <a:rPr lang="uk-UA" sz="2400" b="1" dirty="0" smtClean="0"/>
              <a:t> (</a:t>
            </a:r>
            <a:r>
              <a:rPr lang="uk-UA" sz="2400" b="1" dirty="0" err="1" smtClean="0"/>
              <a:t>Фордемський</a:t>
            </a:r>
            <a:r>
              <a:rPr lang="uk-UA" sz="2400" b="1" dirty="0" smtClean="0"/>
              <a:t> університет (США) та розпочав реалізацію наукового проєкту у рамках програми «Стипендія з міждисциплінарних українознавчих студій»).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6981</TotalTime>
  <Words>3333</Words>
  <Application>Microsoft Office PowerPoint</Application>
  <PresentationFormat>Экран (4:3)</PresentationFormat>
  <Paragraphs>766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ПРО РЕЗУЛЬТАТИ  НАУКОВОЇ ДІЯЛЬНОСТІ ТА ПІДСУМКИ РЕЙТИНГОВОГО ОЦІНЮВАННЯ  НАУКОВО-ПЕДАГОГІЧНИХ ПРАЦІВНИКІВ за 2024-2025 н. р. </vt:lpstr>
      <vt:lpstr>Слайд 2</vt:lpstr>
      <vt:lpstr>   </vt:lpstr>
      <vt:lpstr>   </vt:lpstr>
      <vt:lpstr> ПІДВИЩЕННЯ КВАЛІФІКАЦІЇ / СТАЖУВАННЯ В УКРАЇНІ  </vt:lpstr>
      <vt:lpstr> НАУКОВЕ СТАЖУВАННЯ ЗА КОРДОНОМ   </vt:lpstr>
      <vt:lpstr> ПІДВИЩЕННЯ КВАЛІФІКАЦІЇ  КЕРІВНИКІВ СТРУКТУРНИХ ПІДРОЗДІЛІВ АКАДЕМІЇ    </vt:lpstr>
      <vt:lpstr>ПІДВИЩЕННЯ КВАЛІФІКАЦІЇ (СТАЖУВАННЯ) ЗА НАКОПИЧУВАЛЬНОЮ СИСТЕМОЮ </vt:lpstr>
      <vt:lpstr>ГРАНТИ. СТИПЕНДІЇ </vt:lpstr>
      <vt:lpstr>Слайд 10</vt:lpstr>
      <vt:lpstr>Слайд 11</vt:lpstr>
      <vt:lpstr>НАУКОВІ КОНФЕРЕНЦІЇ </vt:lpstr>
      <vt:lpstr>НАУКОВІ КОНФЕРЕНЦІЇ </vt:lpstr>
      <vt:lpstr>Слайд 14</vt:lpstr>
      <vt:lpstr>XXXVII Зліт Європейської родини шкіл  ім. Юліуша Словацького</vt:lpstr>
      <vt:lpstr>ХХХ зустріч студентів, магістрантів і аспірантів України та Польщі в рамках Міжнародного інтеграційного проекту «Школа відкритого розуму»</vt:lpstr>
      <vt:lpstr>ІІ Міжнародна наукова конференція «Бессерівські природознавчі студії»</vt:lpstr>
      <vt:lpstr>Всеукраїнські наукові онлайн-читання «Письменник і національний спротив… » (до 120-річчя від дня народження Уласа Самчука та 90-річчя від дня народження Галини Гордасевич) </vt:lpstr>
      <vt:lpstr>Х Всеукраїнська науково-практична  онлайн-конференція «Медико-біологічні проблеми фізичного виховання різних груп населення»</vt:lpstr>
      <vt:lpstr>VІІ Всеукраїнська науково-практична конференція «Сучасний стан і перспективи розвитку освіти: теорія, практика, інновації»</vt:lpstr>
      <vt:lpstr>«КРЕМЕНЕЦЬКІ ПЕДАГОГІЧНІ ЧИТАННЯ»  з  міжнародною  участю</vt:lpstr>
      <vt:lpstr>ІІІ Всеукраїнська науково-практична Інтернет-конференція «Актуальні проблеми технологічної  та професійної освіти»</vt:lpstr>
      <vt:lpstr>Науково-методичний семінар «Креативний підхід у сучасній мистецькій освіті»</vt:lpstr>
      <vt:lpstr>Слайд 24</vt:lpstr>
      <vt:lpstr>Кременецькі компаративні студії</vt:lpstr>
      <vt:lpstr>Слайд 26</vt:lpstr>
      <vt:lpstr>Слайд 27</vt:lpstr>
      <vt:lpstr> МОНОГРАФІЇ  </vt:lpstr>
      <vt:lpstr>ПІДРУЧНИКИ. ПОСІБНИКИ</vt:lpstr>
      <vt:lpstr> ПАТЕНТИ </vt:lpstr>
      <vt:lpstr> ПАТЕНТИ </vt:lpstr>
      <vt:lpstr> ПАТЕНТИ </vt:lpstr>
      <vt:lpstr>Слайд 33</vt:lpstr>
      <vt:lpstr>Слайд 34</vt:lpstr>
      <vt:lpstr>ПРОЄКТИ 2025</vt:lpstr>
      <vt:lpstr>Рада молодих науковців Академії </vt:lpstr>
      <vt:lpstr>Слайд 37</vt:lpstr>
      <vt:lpstr>Слайд 38</vt:lpstr>
      <vt:lpstr>Слайд 39</vt:lpstr>
      <vt:lpstr>Слайд 40</vt:lpstr>
      <vt:lpstr>РЕЗУЛЬТАТИ СТУДЕНТСЬКОЇ  НАУКОВО-ДОСЛІДНОЇ РОБОТИ</vt:lpstr>
      <vt:lpstr>Слайд 42</vt:lpstr>
      <vt:lpstr>КОНКУРСИ</vt:lpstr>
      <vt:lpstr> ВСЕУКРАЇНСЬКА СТУДЕНТСЬКА ОЛІМПІАДА  з навчальних дисциплін і спеціальностей  за 2024-2025 н.р.  </vt:lpstr>
      <vt:lpstr>КОНКУРС СТУДЕНТСЬКИХ НАУКОВИХ РОБІТ “Культурно-освітня місія навчальних  закладів м. Кременця ХІХ-ХХІ століть”</vt:lpstr>
      <vt:lpstr>КОНКУРС СТУДЕНТСЬКИХ НАУКОВИХ РОБІТ “Культурно-освітня місія навчальних  закладів м. Кременця ХІХ-ХХІ століть”</vt:lpstr>
      <vt:lpstr> РЕЙТИНГОВЕ ОЦІНЮВАННЯ ДІЯЛЬНОСТІ  НАУКОВО-ПЕДАГОГІЧНИХ ПРАЦІВНИКІВ АКАДЕМІЇ за 2024-2025 навчальний рік     </vt:lpstr>
      <vt:lpstr>ТОП-20 РЕЙТИНГОВЕ ОЦІНЮВАННЯ ДІЯЛЬНОСТІ  НАУКОВО-ПЕДАГОГІЧНИХ ПРАЦІВНИКІВ АКАДЕМІЇ  за 2024-2025 н. р.</vt:lpstr>
      <vt:lpstr>ТОП-20 РЕЙТИНГОВЕ ОЦІНЮВАННЯ ДІЯЛЬНОСТІ  НАУКОВО-ПЕДАГОГІЧНИХ ПРАЦІВНИКІВ АКАДЕМІЇ  за 2024-2025 н. р.</vt:lpstr>
      <vt:lpstr>ТОП-20 РЕЙТИНГОВЕ ОЦІНЮВАННЯ ДІЯЛЬНОСТІ  НАУКОВО-ПЕДАГОГІЧНИХ ПРАЦІВНИКІВ АКАДЕМІЇ  за 2024-2025 н. р.</vt:lpstr>
      <vt:lpstr>ТОП-20 РЕЙТИНГОВЕ ОЦІНЮВАННЯ ДІЯЛЬНОСТІ  НАУКОВО-ПЕДАГОГІЧНИХ ПРАЦІВНИКІВ АКАДЕМІЇ  за 2024-2025 н. р.</vt:lpstr>
      <vt:lpstr>ТОП-10 РЕЗУЛЬТАТИ РЕЙТИНГОВОГО ОЦІНЮВАННЯ  НАУКОВОЇ РОБОТИ  НПП АКАДЕМІЇ  за 2024-2025 н. р.</vt:lpstr>
      <vt:lpstr>РЕЙТИНГОВЕ ОЦІНЮВАННЯ ДІЯЛЬНОСТІ ФАКУЛЬТЕТІВ АКАДЕМІЇ за 2024-2025 н.р.</vt:lpstr>
      <vt:lpstr>РЕЙТИНГОВЕ ОЦІНЮВАННЯ ДІЯЛЬНОСТІ КАФЕДР за 2024-2025 н.р.</vt:lpstr>
      <vt:lpstr>ПЕРСПЕКТИВИ КАДРОВОГО ЗРОСТАННЯ   (підготовка дисертації, присвоєння вченого звання доцента) </vt:lpstr>
      <vt:lpstr>НАУКОВІ ПЕРСПЕКТИВИ НА 2025-2026 НАВЧАЛЬНИЙ РІК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КРЕМЕНЕЦЬКА ОБЛАСНА ГУМАНІТРНО-ПЕДАГОГІЧНА АКАДЕМІЯ ІМ. ТАРАСА ШЕВЧЕНКА  ЯК МІСТОУТВОРЮЮЧИЙ ЧИННИК МІСТА КРЕМЕНЦЯ </dc:title>
  <dc:creator>Naukova part</dc:creator>
  <cp:lastModifiedBy>Наукова  Частина</cp:lastModifiedBy>
  <cp:revision>934</cp:revision>
  <dcterms:created xsi:type="dcterms:W3CDTF">2023-09-18T08:19:47Z</dcterms:created>
  <dcterms:modified xsi:type="dcterms:W3CDTF">2026-02-05T10:27:26Z</dcterms:modified>
</cp:coreProperties>
</file>